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08" r:id="rId4"/>
    <p:sldMasterId id="2147483720" r:id="rId5"/>
  </p:sldMasterIdLst>
  <p:notesMasterIdLst>
    <p:notesMasterId r:id="rId33"/>
  </p:notesMasterIdLst>
  <p:handoutMasterIdLst>
    <p:handoutMasterId r:id="rId34"/>
  </p:handoutMasterIdLst>
  <p:sldIdLst>
    <p:sldId id="325" r:id="rId6"/>
    <p:sldId id="330" r:id="rId7"/>
    <p:sldId id="332" r:id="rId8"/>
    <p:sldId id="333" r:id="rId9"/>
    <p:sldId id="319" r:id="rId10"/>
    <p:sldId id="258" r:id="rId11"/>
    <p:sldId id="259" r:id="rId12"/>
    <p:sldId id="271" r:id="rId13"/>
    <p:sldId id="305" r:id="rId14"/>
    <p:sldId id="306" r:id="rId15"/>
    <p:sldId id="320" r:id="rId16"/>
    <p:sldId id="307" r:id="rId17"/>
    <p:sldId id="308" r:id="rId18"/>
    <p:sldId id="312" r:id="rId19"/>
    <p:sldId id="314" r:id="rId20"/>
    <p:sldId id="283" r:id="rId21"/>
    <p:sldId id="281" r:id="rId22"/>
    <p:sldId id="287" r:id="rId23"/>
    <p:sldId id="329" r:id="rId24"/>
    <p:sldId id="327" r:id="rId25"/>
    <p:sldId id="326" r:id="rId26"/>
    <p:sldId id="310" r:id="rId27"/>
    <p:sldId id="311" r:id="rId28"/>
    <p:sldId id="328" r:id="rId29"/>
    <p:sldId id="334" r:id="rId30"/>
    <p:sldId id="291" r:id="rId31"/>
    <p:sldId id="331" r:id="rId3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F99"/>
    <a:srgbClr val="008000"/>
    <a:srgbClr val="00FF00"/>
    <a:srgbClr val="F3ECE9"/>
    <a:srgbClr val="E8D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2186" autoAdjust="0"/>
  </p:normalViewPr>
  <p:slideViewPr>
    <p:cSldViewPr snapToGrid="0">
      <p:cViewPr varScale="1">
        <p:scale>
          <a:sx n="97" d="100"/>
          <a:sy n="97" d="100"/>
        </p:scale>
        <p:origin x="-114" y="-168"/>
      </p:cViewPr>
      <p:guideLst>
        <p:guide orient="horz" pos="2160"/>
        <p:guide pos="2880"/>
      </p:guideLst>
    </p:cSldViewPr>
  </p:slideViewPr>
  <p:notesTextViewPr>
    <p:cViewPr>
      <p:scale>
        <a:sx n="1" d="1"/>
        <a:sy n="1" d="1"/>
      </p:scale>
      <p:origin x="0" y="144"/>
    </p:cViewPr>
  </p:notesTextViewPr>
  <p:sorterViewPr>
    <p:cViewPr>
      <p:scale>
        <a:sx n="100" d="100"/>
        <a:sy n="100" d="100"/>
      </p:scale>
      <p:origin x="0" y="42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Student Readiness for College</a:t>
            </a:r>
          </a:p>
        </c:rich>
      </c:tx>
      <c:layout/>
      <c:overlay val="0"/>
    </c:title>
    <c:autoTitleDeleted val="0"/>
    <c:view3D>
      <c:rotX val="30"/>
      <c:rotY val="90"/>
      <c:rAngAx val="0"/>
      <c:perspective val="30"/>
    </c:view3D>
    <c:floor>
      <c:thickness val="0"/>
    </c:floor>
    <c:sideWall>
      <c:thickness val="0"/>
    </c:sideWall>
    <c:backWall>
      <c:thickness val="0"/>
    </c:backWall>
    <c:plotArea>
      <c:layout/>
      <c:pie3DChart>
        <c:varyColors val="1"/>
        <c:ser>
          <c:idx val="0"/>
          <c:order val="0"/>
          <c:tx>
            <c:strRef>
              <c:f>Sheet1!$B$1</c:f>
              <c:strCache>
                <c:ptCount val="1"/>
                <c:pt idx="0">
                  <c:v>Students</c:v>
                </c:pt>
              </c:strCache>
            </c:strRef>
          </c:tx>
          <c:explosion val="25"/>
          <c:dPt>
            <c:idx val="1"/>
            <c:bubble3D val="0"/>
            <c:spPr>
              <a:solidFill>
                <a:srgbClr val="FF0000"/>
              </a:solidFill>
            </c:spPr>
          </c:dPt>
          <c:cat>
            <c:strRef>
              <c:f>Sheet1!$A$2:$A$3</c:f>
              <c:strCache>
                <c:ptCount val="2"/>
                <c:pt idx="0">
                  <c:v>Ready</c:v>
                </c:pt>
                <c:pt idx="1">
                  <c:v>Not Ready</c:v>
                </c:pt>
              </c:strCache>
            </c:strRef>
          </c:cat>
          <c:val>
            <c:numRef>
              <c:f>Sheet1!$B$2:$B$3</c:f>
              <c:numCache>
                <c:formatCode>General</c:formatCode>
                <c:ptCount val="2"/>
                <c:pt idx="0">
                  <c:v>18</c:v>
                </c:pt>
                <c:pt idx="1">
                  <c:v>82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AL</c:v>
                </c:pt>
              </c:strCache>
            </c:strRef>
          </c:tx>
          <c:invertIfNegative val="0"/>
          <c:dLbls>
            <c:showLegendKey val="0"/>
            <c:showVal val="1"/>
            <c:showCatName val="0"/>
            <c:showSerName val="0"/>
            <c:showPercent val="0"/>
            <c:showBubbleSize val="0"/>
            <c:showLeaderLines val="0"/>
          </c:dLbls>
          <c:cat>
            <c:strRef>
              <c:f>Sheet1!$A$2:$A$6</c:f>
              <c:strCache>
                <c:ptCount val="5"/>
                <c:pt idx="0">
                  <c:v>English</c:v>
                </c:pt>
                <c:pt idx="1">
                  <c:v>Reading</c:v>
                </c:pt>
                <c:pt idx="2">
                  <c:v>Math</c:v>
                </c:pt>
                <c:pt idx="3">
                  <c:v>Science</c:v>
                </c:pt>
                <c:pt idx="4">
                  <c:v>ALL</c:v>
                </c:pt>
              </c:strCache>
            </c:strRef>
          </c:cat>
          <c:val>
            <c:numRef>
              <c:f>Sheet1!$B$2:$B$6</c:f>
              <c:numCache>
                <c:formatCode>General</c:formatCode>
                <c:ptCount val="5"/>
                <c:pt idx="0">
                  <c:v>65</c:v>
                </c:pt>
                <c:pt idx="1">
                  <c:v>48</c:v>
                </c:pt>
                <c:pt idx="2">
                  <c:v>33</c:v>
                </c:pt>
                <c:pt idx="3">
                  <c:v>23</c:v>
                </c:pt>
                <c:pt idx="4">
                  <c:v>18</c:v>
                </c:pt>
              </c:numCache>
            </c:numRef>
          </c:val>
        </c:ser>
        <c:ser>
          <c:idx val="1"/>
          <c:order val="1"/>
          <c:tx>
            <c:strRef>
              <c:f>Sheet1!$C$1</c:f>
              <c:strCache>
                <c:ptCount val="1"/>
                <c:pt idx="0">
                  <c:v>US</c:v>
                </c:pt>
              </c:strCache>
            </c:strRef>
          </c:tx>
          <c:spPr>
            <a:solidFill>
              <a:srgbClr val="FF0000"/>
            </a:solidFill>
          </c:spPr>
          <c:invertIfNegative val="0"/>
          <c:dLbls>
            <c:showLegendKey val="0"/>
            <c:showVal val="1"/>
            <c:showCatName val="0"/>
            <c:showSerName val="0"/>
            <c:showPercent val="0"/>
            <c:showBubbleSize val="0"/>
            <c:showLeaderLines val="0"/>
          </c:dLbls>
          <c:cat>
            <c:strRef>
              <c:f>Sheet1!$A$2:$A$6</c:f>
              <c:strCache>
                <c:ptCount val="5"/>
                <c:pt idx="0">
                  <c:v>English</c:v>
                </c:pt>
                <c:pt idx="1">
                  <c:v>Reading</c:v>
                </c:pt>
                <c:pt idx="2">
                  <c:v>Math</c:v>
                </c:pt>
                <c:pt idx="3">
                  <c:v>Science</c:v>
                </c:pt>
                <c:pt idx="4">
                  <c:v>ALL</c:v>
                </c:pt>
              </c:strCache>
            </c:strRef>
          </c:cat>
          <c:val>
            <c:numRef>
              <c:f>Sheet1!$C$2:$C$6</c:f>
              <c:numCache>
                <c:formatCode>General</c:formatCode>
                <c:ptCount val="5"/>
                <c:pt idx="0">
                  <c:v>67</c:v>
                </c:pt>
                <c:pt idx="1">
                  <c:v>52</c:v>
                </c:pt>
                <c:pt idx="2">
                  <c:v>46</c:v>
                </c:pt>
                <c:pt idx="3">
                  <c:v>31</c:v>
                </c:pt>
                <c:pt idx="4">
                  <c:v>25</c:v>
                </c:pt>
              </c:numCache>
            </c:numRef>
          </c:val>
        </c:ser>
        <c:dLbls>
          <c:showLegendKey val="0"/>
          <c:showVal val="0"/>
          <c:showCatName val="0"/>
          <c:showSerName val="0"/>
          <c:showPercent val="0"/>
          <c:showBubbleSize val="0"/>
        </c:dLbls>
        <c:gapWidth val="150"/>
        <c:shape val="box"/>
        <c:axId val="34847744"/>
        <c:axId val="34849536"/>
        <c:axId val="0"/>
      </c:bar3DChart>
      <c:catAx>
        <c:axId val="34847744"/>
        <c:scaling>
          <c:orientation val="minMax"/>
        </c:scaling>
        <c:delete val="0"/>
        <c:axPos val="b"/>
        <c:majorTickMark val="out"/>
        <c:minorTickMark val="none"/>
        <c:tickLblPos val="nextTo"/>
        <c:crossAx val="34849536"/>
        <c:crosses val="autoZero"/>
        <c:auto val="1"/>
        <c:lblAlgn val="ctr"/>
        <c:lblOffset val="100"/>
        <c:noMultiLvlLbl val="0"/>
      </c:catAx>
      <c:valAx>
        <c:axId val="34849536"/>
        <c:scaling>
          <c:orientation val="minMax"/>
        </c:scaling>
        <c:delete val="0"/>
        <c:axPos val="l"/>
        <c:majorGridlines/>
        <c:numFmt formatCode="General" sourceLinked="1"/>
        <c:majorTickMark val="out"/>
        <c:minorTickMark val="none"/>
        <c:tickLblPos val="nextTo"/>
        <c:crossAx val="348477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3161" tIns="46580" rIns="93161" bIns="46580" rtlCol="0"/>
          <a:lstStyle>
            <a:lvl1pPr algn="l">
              <a:defRPr sz="1200"/>
            </a:lvl1pPr>
          </a:lstStyle>
          <a:p>
            <a:endParaRPr lang="en-US" dirty="0"/>
          </a:p>
        </p:txBody>
      </p:sp>
      <p:sp>
        <p:nvSpPr>
          <p:cNvPr id="3" name="Date Placeholder 2"/>
          <p:cNvSpPr>
            <a:spLocks noGrp="1"/>
          </p:cNvSpPr>
          <p:nvPr>
            <p:ph type="dt" sz="quarter" idx="1"/>
          </p:nvPr>
        </p:nvSpPr>
        <p:spPr>
          <a:xfrm>
            <a:off x="3936770" y="0"/>
            <a:ext cx="3011699" cy="461804"/>
          </a:xfrm>
          <a:prstGeom prst="rect">
            <a:avLst/>
          </a:prstGeom>
        </p:spPr>
        <p:txBody>
          <a:bodyPr vert="horz" lIns="93161" tIns="46580" rIns="93161" bIns="46580" rtlCol="0"/>
          <a:lstStyle>
            <a:lvl1pPr algn="r">
              <a:defRPr sz="1200"/>
            </a:lvl1pPr>
          </a:lstStyle>
          <a:p>
            <a:fld id="{7BCACBB1-4D1C-470B-8CEB-790DAA470387}" type="datetimeFigureOut">
              <a:rPr lang="en-US" smtClean="0"/>
              <a:t>10/23/2014</a:t>
            </a:fld>
            <a:endParaRPr lang="en-US" dirty="0"/>
          </a:p>
        </p:txBody>
      </p:sp>
      <p:sp>
        <p:nvSpPr>
          <p:cNvPr id="4" name="Footer Placeholder 3"/>
          <p:cNvSpPr>
            <a:spLocks noGrp="1"/>
          </p:cNvSpPr>
          <p:nvPr>
            <p:ph type="ftr" sz="quarter" idx="2"/>
          </p:nvPr>
        </p:nvSpPr>
        <p:spPr>
          <a:xfrm>
            <a:off x="1" y="8772668"/>
            <a:ext cx="3011699" cy="461804"/>
          </a:xfrm>
          <a:prstGeom prst="rect">
            <a:avLst/>
          </a:prstGeom>
        </p:spPr>
        <p:txBody>
          <a:bodyPr vert="horz" lIns="93161" tIns="46580" rIns="93161" bIns="465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70" y="8772668"/>
            <a:ext cx="3011699" cy="461804"/>
          </a:xfrm>
          <a:prstGeom prst="rect">
            <a:avLst/>
          </a:prstGeom>
        </p:spPr>
        <p:txBody>
          <a:bodyPr vert="horz" lIns="93161" tIns="46580" rIns="93161" bIns="46580" rtlCol="0" anchor="b"/>
          <a:lstStyle>
            <a:lvl1pPr algn="r">
              <a:defRPr sz="1200"/>
            </a:lvl1pPr>
          </a:lstStyle>
          <a:p>
            <a:fld id="{97A87A11-B32E-4204-802A-A7AEDC98D34B}" type="slidenum">
              <a:rPr lang="en-US" smtClean="0"/>
              <a:t>‹#›</a:t>
            </a:fld>
            <a:endParaRPr lang="en-US" dirty="0"/>
          </a:p>
        </p:txBody>
      </p:sp>
    </p:spTree>
    <p:extLst>
      <p:ext uri="{BB962C8B-B14F-4D97-AF65-F5344CB8AC3E}">
        <p14:creationId xmlns:p14="http://schemas.microsoft.com/office/powerpoint/2010/main" val="16536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3161" tIns="46580" rIns="93161" bIns="46580" rtlCol="0"/>
          <a:lstStyle>
            <a:lvl1pPr algn="l">
              <a:defRPr sz="1200"/>
            </a:lvl1pPr>
          </a:lstStyle>
          <a:p>
            <a:endParaRPr lang="en-US" dirty="0"/>
          </a:p>
        </p:txBody>
      </p:sp>
      <p:sp>
        <p:nvSpPr>
          <p:cNvPr id="3" name="Date Placeholder 2"/>
          <p:cNvSpPr>
            <a:spLocks noGrp="1"/>
          </p:cNvSpPr>
          <p:nvPr>
            <p:ph type="dt" idx="1"/>
          </p:nvPr>
        </p:nvSpPr>
        <p:spPr>
          <a:xfrm>
            <a:off x="3936770" y="0"/>
            <a:ext cx="3011699" cy="461804"/>
          </a:xfrm>
          <a:prstGeom prst="rect">
            <a:avLst/>
          </a:prstGeom>
        </p:spPr>
        <p:txBody>
          <a:bodyPr vert="horz" lIns="93161" tIns="46580" rIns="93161" bIns="46580" rtlCol="0"/>
          <a:lstStyle>
            <a:lvl1pPr algn="r">
              <a:defRPr sz="1200"/>
            </a:lvl1pPr>
          </a:lstStyle>
          <a:p>
            <a:fld id="{D7ADF44F-7632-40A7-8FAC-9DF12C8C3FEB}" type="datetimeFigureOut">
              <a:rPr lang="en-US" smtClean="0"/>
              <a:t>10/23/2014</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3161" tIns="46580" rIns="93161" bIns="46580" rtlCol="0" anchor="ctr"/>
          <a:lstStyle/>
          <a:p>
            <a:endParaRPr lang="en-US" dirty="0"/>
          </a:p>
        </p:txBody>
      </p:sp>
      <p:sp>
        <p:nvSpPr>
          <p:cNvPr id="5" name="Notes Placeholder 4"/>
          <p:cNvSpPr>
            <a:spLocks noGrp="1"/>
          </p:cNvSpPr>
          <p:nvPr>
            <p:ph type="body" sz="quarter" idx="3"/>
          </p:nvPr>
        </p:nvSpPr>
        <p:spPr>
          <a:xfrm>
            <a:off x="695009" y="4387136"/>
            <a:ext cx="5560060" cy="4156234"/>
          </a:xfrm>
          <a:prstGeom prst="rect">
            <a:avLst/>
          </a:prstGeom>
        </p:spPr>
        <p:txBody>
          <a:bodyPr vert="horz" lIns="93161" tIns="46580" rIns="93161"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11699" cy="461804"/>
          </a:xfrm>
          <a:prstGeom prst="rect">
            <a:avLst/>
          </a:prstGeom>
        </p:spPr>
        <p:txBody>
          <a:bodyPr vert="horz" lIns="93161" tIns="46580" rIns="93161"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0" y="8772668"/>
            <a:ext cx="3011699" cy="461804"/>
          </a:xfrm>
          <a:prstGeom prst="rect">
            <a:avLst/>
          </a:prstGeom>
        </p:spPr>
        <p:txBody>
          <a:bodyPr vert="horz" lIns="93161" tIns="46580" rIns="93161" bIns="46580" rtlCol="0" anchor="b"/>
          <a:lstStyle>
            <a:lvl1pPr algn="r">
              <a:defRPr sz="1200"/>
            </a:lvl1pPr>
          </a:lstStyle>
          <a:p>
            <a:fld id="{029BA858-BB48-4241-8CA8-0D89D0AF0DCD}" type="slidenum">
              <a:rPr lang="en-US" smtClean="0"/>
              <a:t>‹#›</a:t>
            </a:fld>
            <a:endParaRPr lang="en-US" dirty="0"/>
          </a:p>
        </p:txBody>
      </p:sp>
    </p:spTree>
    <p:extLst>
      <p:ext uri="{BB962C8B-B14F-4D97-AF65-F5344CB8AC3E}">
        <p14:creationId xmlns:p14="http://schemas.microsoft.com/office/powerpoint/2010/main" val="276492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james.culbreth.7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UIKGV2cTgq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www.apluscollegeready.org/" TargetMode="External"/><Relationship Id="rId3" Type="http://schemas.openxmlformats.org/officeDocument/2006/relationships/hyperlink" Target="http://alex.state.al.us/ccrs/" TargetMode="External"/><Relationship Id="rId7" Type="http://schemas.openxmlformats.org/officeDocument/2006/relationships/hyperlink" Target="http://acotom.wildapricot.org/"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alabamagrit.org/" TargetMode="External"/><Relationship Id="rId5" Type="http://schemas.openxmlformats.org/officeDocument/2006/relationships/hyperlink" Target="http://www.amsti.org/" TargetMode="External"/><Relationship Id="rId4" Type="http://schemas.openxmlformats.org/officeDocument/2006/relationships/hyperlink" Target="http://www.alsde.edu/sec/comm/Pages/standardoftheweek-all.aspx" TargetMode="External"/><Relationship Id="rId9" Type="http://schemas.openxmlformats.org/officeDocument/2006/relationships/hyperlink" Target="https://www.teachingchannel.org/videos/real-world-geometry-lesson"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alsde.edu/dept/standards/Pages/home.asp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discoveractaspire.org/assessments/test-item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usatoday.com/story/opinion/2014/09/15/common-core-math-education-standards-fluency-column/1569353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BA858-BB48-4241-8CA8-0D89D0AF0DCD}" type="slidenum">
              <a:rPr lang="en-US" smtClean="0"/>
              <a:t>1</a:t>
            </a:fld>
            <a:endParaRPr lang="en-US" dirty="0"/>
          </a:p>
        </p:txBody>
      </p:sp>
    </p:spTree>
    <p:extLst>
      <p:ext uri="{BB962C8B-B14F-4D97-AF65-F5344CB8AC3E}">
        <p14:creationId xmlns:p14="http://schemas.microsoft.com/office/powerpoint/2010/main" val="3345302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BA858-BB48-4241-8CA8-0D89D0AF0DCD}" type="slidenum">
              <a:rPr lang="en-US" smtClean="0"/>
              <a:t>10</a:t>
            </a:fld>
            <a:endParaRPr lang="en-US" dirty="0"/>
          </a:p>
        </p:txBody>
      </p:sp>
    </p:spTree>
    <p:extLst>
      <p:ext uri="{BB962C8B-B14F-4D97-AF65-F5344CB8AC3E}">
        <p14:creationId xmlns:p14="http://schemas.microsoft.com/office/powerpoint/2010/main" val="314514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BA858-BB48-4241-8CA8-0D89D0AF0DCD}" type="slidenum">
              <a:rPr lang="en-US" smtClean="0"/>
              <a:t>11</a:t>
            </a:fld>
            <a:endParaRPr lang="en-US" dirty="0"/>
          </a:p>
        </p:txBody>
      </p:sp>
    </p:spTree>
    <p:extLst>
      <p:ext uri="{BB962C8B-B14F-4D97-AF65-F5344CB8AC3E}">
        <p14:creationId xmlns:p14="http://schemas.microsoft.com/office/powerpoint/2010/main" val="3368491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BA858-BB48-4241-8CA8-0D89D0AF0DCD}" type="slidenum">
              <a:rPr lang="en-US" smtClean="0"/>
              <a:t>12</a:t>
            </a:fld>
            <a:endParaRPr lang="en-US" dirty="0"/>
          </a:p>
        </p:txBody>
      </p:sp>
    </p:spTree>
    <p:extLst>
      <p:ext uri="{BB962C8B-B14F-4D97-AF65-F5344CB8AC3E}">
        <p14:creationId xmlns:p14="http://schemas.microsoft.com/office/powerpoint/2010/main" val="1814030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BA858-BB48-4241-8CA8-0D89D0AF0DCD}" type="slidenum">
              <a:rPr lang="en-US" smtClean="0"/>
              <a:t>13</a:t>
            </a:fld>
            <a:endParaRPr lang="en-US" dirty="0"/>
          </a:p>
        </p:txBody>
      </p:sp>
    </p:spTree>
    <p:extLst>
      <p:ext uri="{BB962C8B-B14F-4D97-AF65-F5344CB8AC3E}">
        <p14:creationId xmlns:p14="http://schemas.microsoft.com/office/powerpoint/2010/main" val="227878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t>14</a:t>
            </a:fld>
            <a:endParaRPr lang="en-US" dirty="0"/>
          </a:p>
        </p:txBody>
      </p:sp>
    </p:spTree>
    <p:extLst>
      <p:ext uri="{BB962C8B-B14F-4D97-AF65-F5344CB8AC3E}">
        <p14:creationId xmlns:p14="http://schemas.microsoft.com/office/powerpoint/2010/main" val="2707913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BA858-BB48-4241-8CA8-0D89D0AF0DCD}" type="slidenum">
              <a:rPr lang="en-US" smtClean="0"/>
              <a:t>15</a:t>
            </a:fld>
            <a:endParaRPr lang="en-US" dirty="0"/>
          </a:p>
        </p:txBody>
      </p:sp>
    </p:spTree>
    <p:extLst>
      <p:ext uri="{BB962C8B-B14F-4D97-AF65-F5344CB8AC3E}">
        <p14:creationId xmlns:p14="http://schemas.microsoft.com/office/powerpoint/2010/main" val="529064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t>16</a:t>
            </a:fld>
            <a:endParaRPr lang="en-US" dirty="0"/>
          </a:p>
        </p:txBody>
      </p:sp>
    </p:spTree>
    <p:extLst>
      <p:ext uri="{BB962C8B-B14F-4D97-AF65-F5344CB8AC3E}">
        <p14:creationId xmlns:p14="http://schemas.microsoft.com/office/powerpoint/2010/main" val="4268151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t>17</a:t>
            </a:fld>
            <a:endParaRPr lang="en-US" dirty="0"/>
          </a:p>
        </p:txBody>
      </p:sp>
    </p:spTree>
    <p:extLst>
      <p:ext uri="{BB962C8B-B14F-4D97-AF65-F5344CB8AC3E}">
        <p14:creationId xmlns:p14="http://schemas.microsoft.com/office/powerpoint/2010/main" val="1402921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t>18</a:t>
            </a:fld>
            <a:endParaRPr lang="en-US" dirty="0"/>
          </a:p>
        </p:txBody>
      </p:sp>
    </p:spTree>
    <p:extLst>
      <p:ext uri="{BB962C8B-B14F-4D97-AF65-F5344CB8AC3E}">
        <p14:creationId xmlns:p14="http://schemas.microsoft.com/office/powerpoint/2010/main" val="2740669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US" dirty="0" smtClean="0">
                <a:hlinkClick r:id="rId3"/>
              </a:rPr>
              <a:t>Suzanne </a:t>
            </a:r>
            <a:r>
              <a:rPr lang="en-US" dirty="0" err="1" smtClean="0">
                <a:hlinkClick r:id="rId3"/>
              </a:rPr>
              <a:t>Culbreth</a:t>
            </a:r>
            <a:r>
              <a:rPr lang="en-US" dirty="0" smtClean="0"/>
              <a:t>...I have not seen the common core standards. All I have seen is math like you see here. I have a friend who took her daughter out of public school and is home schooling her. Her daughter went from an A student in math to a D student after her school changed to the common core standards. Suzanne, please shed some light on this for me.</a:t>
            </a:r>
          </a:p>
          <a:p>
            <a:pPr defTabSz="914349">
              <a:defRPr/>
            </a:pPr>
            <a:r>
              <a:rPr lang="en-US" dirty="0" smtClean="0"/>
              <a:t>“it is something that the federal gov't has come up with. I have never seen the standards but lots of people talk about them and post math problems like the one above. My niece Tricia teaches in Hattiesburg, MS and she posted that she had never seen any thing like the problem above”</a:t>
            </a:r>
          </a:p>
          <a:p>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t>19</a:t>
            </a:fld>
            <a:endParaRPr lang="en-US" dirty="0"/>
          </a:p>
        </p:txBody>
      </p:sp>
    </p:spTree>
    <p:extLst>
      <p:ext uri="{BB962C8B-B14F-4D97-AF65-F5344CB8AC3E}">
        <p14:creationId xmlns:p14="http://schemas.microsoft.com/office/powerpoint/2010/main" val="221926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Hyperlink</a:t>
            </a:r>
            <a:r>
              <a:rPr lang="en-US" baseline="0" dirty="0" smtClean="0"/>
              <a:t> to YouTube video of New Math song: </a:t>
            </a:r>
          </a:p>
          <a:p>
            <a:r>
              <a:rPr lang="en-US" dirty="0" smtClean="0">
                <a:hlinkClick r:id="rId3"/>
              </a:rPr>
              <a:t>https://www.youtube.com/watch?v=UIKGV2cTgqA</a:t>
            </a:r>
            <a:r>
              <a:rPr lang="en-US" dirty="0" smtClean="0"/>
              <a:t>  (stop @ 2:26)</a:t>
            </a:r>
          </a:p>
          <a:p>
            <a:r>
              <a:rPr lang="en-US" dirty="0" smtClean="0"/>
              <a:t>Tom </a:t>
            </a:r>
            <a:r>
              <a:rPr lang="en-US" dirty="0"/>
              <a:t>Lehrer  Born April 9, 1928</a:t>
            </a:r>
          </a:p>
          <a:p>
            <a:r>
              <a:rPr lang="en-US" dirty="0"/>
              <a:t>An American singer-songwriter, satirist, pianist, and mathematician.</a:t>
            </a:r>
          </a:p>
          <a:p>
            <a:r>
              <a:rPr lang="en-US" dirty="0" smtClean="0"/>
              <a:t>“New Math” song was</a:t>
            </a:r>
            <a:r>
              <a:rPr lang="en-US" baseline="0" dirty="0" smtClean="0"/>
              <a:t> part of his 1965 album </a:t>
            </a:r>
            <a:r>
              <a:rPr lang="en-US" i="1" baseline="0" dirty="0" smtClean="0"/>
              <a:t>That Was the Year that Was</a:t>
            </a:r>
            <a:endParaRPr lang="en-US" dirty="0" smtClean="0"/>
          </a:p>
          <a:p>
            <a:r>
              <a:rPr lang="en-US" dirty="0" smtClean="0"/>
              <a:t>He has lectured on mathematics and musical theater. </a:t>
            </a:r>
          </a:p>
          <a:p>
            <a:r>
              <a:rPr lang="en-US" dirty="0" smtClean="0"/>
              <a:t>He is best known for the pithy, humorous songs he recorded in the 1950s and '60s</a:t>
            </a:r>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t>2</a:t>
            </a:fld>
            <a:endParaRPr lang="en-US" dirty="0"/>
          </a:p>
        </p:txBody>
      </p:sp>
    </p:spTree>
    <p:extLst>
      <p:ext uri="{BB962C8B-B14F-4D97-AF65-F5344CB8AC3E}">
        <p14:creationId xmlns:p14="http://schemas.microsoft.com/office/powerpoint/2010/main" val="3878740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Hyperlink to Resources:</a:t>
            </a:r>
          </a:p>
          <a:p>
            <a:r>
              <a:rPr lang="en-US" dirty="0" smtClean="0"/>
              <a:t>ACCR site - </a:t>
            </a:r>
            <a:r>
              <a:rPr lang="en-US" dirty="0" smtClean="0">
                <a:hlinkClick r:id="rId3"/>
              </a:rPr>
              <a:t>http://alex.state.al.us/ccrs/</a:t>
            </a:r>
            <a:endParaRPr lang="en-US" dirty="0" smtClean="0"/>
          </a:p>
          <a:p>
            <a:r>
              <a:rPr lang="en-US" dirty="0" smtClean="0"/>
              <a:t>Standard of the Week - </a:t>
            </a:r>
            <a:r>
              <a:rPr lang="en-US" dirty="0" smtClean="0">
                <a:hlinkClick r:id="rId4"/>
              </a:rPr>
              <a:t>http://www.alsde.edu/sec/comm/Pages/standardoftheweek-all.aspx</a:t>
            </a:r>
            <a:endParaRPr lang="en-US" dirty="0" smtClean="0"/>
          </a:p>
          <a:p>
            <a:r>
              <a:rPr lang="en-US" smtClean="0"/>
              <a:t>AMSTI - </a:t>
            </a:r>
            <a:r>
              <a:rPr lang="en-US" smtClean="0">
                <a:hlinkClick r:id="rId5"/>
              </a:rPr>
              <a:t>http://www.amsti.org/</a:t>
            </a:r>
            <a:endParaRPr lang="en-US" dirty="0" smtClean="0"/>
          </a:p>
          <a:p>
            <a:r>
              <a:rPr lang="en-US" dirty="0" smtClean="0"/>
              <a:t>GRIT </a:t>
            </a:r>
            <a:r>
              <a:rPr lang="en-US" dirty="0" smtClean="0"/>
              <a:t>-  </a:t>
            </a:r>
            <a:r>
              <a:rPr lang="en-US" dirty="0" smtClean="0">
                <a:hlinkClick r:id="rId6"/>
              </a:rPr>
              <a:t>http://www.alabamagrit.org/</a:t>
            </a:r>
            <a:endParaRPr lang="en-US" dirty="0" smtClean="0"/>
          </a:p>
          <a:p>
            <a:r>
              <a:rPr lang="en-US" dirty="0" smtClean="0"/>
              <a:t>ACTM -</a:t>
            </a:r>
            <a:r>
              <a:rPr lang="en-US" baseline="0" dirty="0" smtClean="0"/>
              <a:t> </a:t>
            </a:r>
            <a:r>
              <a:rPr lang="en-US" dirty="0" smtClean="0">
                <a:hlinkClick r:id="rId7"/>
              </a:rPr>
              <a:t>http://acotom.wildapricot.org/</a:t>
            </a:r>
            <a:endParaRPr lang="en-US" dirty="0" smtClean="0"/>
          </a:p>
          <a:p>
            <a:r>
              <a:rPr lang="en-US" dirty="0" smtClean="0"/>
              <a:t>A+ College Ready - </a:t>
            </a:r>
            <a:r>
              <a:rPr lang="en-US" dirty="0" smtClean="0">
                <a:hlinkClick r:id="rId8"/>
              </a:rPr>
              <a:t>http://www.apluscollegeready.org/</a:t>
            </a:r>
            <a:endParaRPr lang="en-US" dirty="0" smtClean="0"/>
          </a:p>
          <a:p>
            <a:r>
              <a:rPr lang="en-US" dirty="0" smtClean="0"/>
              <a:t>Teaching Channel - </a:t>
            </a:r>
            <a:r>
              <a:rPr lang="en-US" dirty="0" smtClean="0">
                <a:hlinkClick r:id="rId9"/>
              </a:rPr>
              <a:t>https://www.teachingchannel.org/videos/real-world-geometry-lesson</a:t>
            </a:r>
            <a:endParaRPr lang="en-US" dirty="0" smtClean="0"/>
          </a:p>
          <a:p>
            <a:r>
              <a:rPr lang="en-US" dirty="0" smtClean="0"/>
              <a:t>https://www.teachingchannel.org/videos/seating-arrangements?tab=1#video-sidebar_tab_video-notes-tab </a:t>
            </a:r>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t>20</a:t>
            </a:fld>
            <a:endParaRPr lang="en-US" dirty="0"/>
          </a:p>
        </p:txBody>
      </p:sp>
    </p:spTree>
    <p:extLst>
      <p:ext uri="{BB962C8B-B14F-4D97-AF65-F5344CB8AC3E}">
        <p14:creationId xmlns:p14="http://schemas.microsoft.com/office/powerpoint/2010/main" val="694520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Hyperlink to:</a:t>
            </a:r>
          </a:p>
          <a:p>
            <a:r>
              <a:rPr lang="en-US" dirty="0" smtClean="0">
                <a:hlinkClick r:id="rId3"/>
              </a:rPr>
              <a:t>http://www.alsde.edu/dept/standards/Pages/home.aspx</a:t>
            </a:r>
            <a:r>
              <a:rPr lang="en-US" dirty="0" smtClean="0"/>
              <a:t> </a:t>
            </a:r>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t>21</a:t>
            </a:fld>
            <a:endParaRPr lang="en-US" dirty="0"/>
          </a:p>
        </p:txBody>
      </p:sp>
    </p:spTree>
    <p:extLst>
      <p:ext uri="{BB962C8B-B14F-4D97-AF65-F5344CB8AC3E}">
        <p14:creationId xmlns:p14="http://schemas.microsoft.com/office/powerpoint/2010/main" val="748863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Alone!</a:t>
            </a:r>
          </a:p>
          <a:p>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t>22</a:t>
            </a:fld>
            <a:endParaRPr lang="en-US" dirty="0"/>
          </a:p>
        </p:txBody>
      </p:sp>
    </p:spTree>
    <p:extLst>
      <p:ext uri="{BB962C8B-B14F-4D97-AF65-F5344CB8AC3E}">
        <p14:creationId xmlns:p14="http://schemas.microsoft.com/office/powerpoint/2010/main" val="2008458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BA858-BB48-4241-8CA8-0D89D0AF0DCD}" type="slidenum">
              <a:rPr lang="en-US" smtClean="0"/>
              <a:t>23</a:t>
            </a:fld>
            <a:endParaRPr lang="en-US" dirty="0"/>
          </a:p>
        </p:txBody>
      </p:sp>
    </p:spTree>
    <p:extLst>
      <p:ext uri="{BB962C8B-B14F-4D97-AF65-F5344CB8AC3E}">
        <p14:creationId xmlns:p14="http://schemas.microsoft.com/office/powerpoint/2010/main" val="3827910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a:t>
            </a:r>
          </a:p>
          <a:p>
            <a:r>
              <a:rPr lang="en-US" dirty="0" smtClean="0"/>
              <a:t>Product</a:t>
            </a:r>
            <a:r>
              <a:rPr lang="en-US" baseline="0" dirty="0" smtClean="0"/>
              <a:t> Details -&gt; Test Items</a:t>
            </a:r>
          </a:p>
          <a:p>
            <a:r>
              <a:rPr lang="en-US" dirty="0" smtClean="0">
                <a:hlinkClick r:id="rId3"/>
              </a:rPr>
              <a:t>http://www.discoveractaspire.org/assessments/test-items/</a:t>
            </a:r>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t>24</a:t>
            </a:fld>
            <a:endParaRPr lang="en-US" dirty="0"/>
          </a:p>
        </p:txBody>
      </p:sp>
    </p:spTree>
    <p:extLst>
      <p:ext uri="{BB962C8B-B14F-4D97-AF65-F5344CB8AC3E}">
        <p14:creationId xmlns:p14="http://schemas.microsoft.com/office/powerpoint/2010/main" val="346699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BA858-BB48-4241-8CA8-0D89D0AF0DCD}" type="slidenum">
              <a:rPr lang="en-US" smtClean="0"/>
              <a:t>25</a:t>
            </a:fld>
            <a:endParaRPr lang="en-US" dirty="0"/>
          </a:p>
        </p:txBody>
      </p:sp>
    </p:spTree>
    <p:extLst>
      <p:ext uri="{BB962C8B-B14F-4D97-AF65-F5344CB8AC3E}">
        <p14:creationId xmlns:p14="http://schemas.microsoft.com/office/powerpoint/2010/main" val="123735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t>26</a:t>
            </a:fld>
            <a:endParaRPr lang="en-US" dirty="0"/>
          </a:p>
        </p:txBody>
      </p:sp>
    </p:spTree>
    <p:extLst>
      <p:ext uri="{BB962C8B-B14F-4D97-AF65-F5344CB8AC3E}">
        <p14:creationId xmlns:p14="http://schemas.microsoft.com/office/powerpoint/2010/main" val="1841676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BA858-BB48-4241-8CA8-0D89D0AF0DCD}" type="slidenum">
              <a:rPr lang="en-US" smtClean="0"/>
              <a:t>27</a:t>
            </a:fld>
            <a:endParaRPr lang="en-US" dirty="0"/>
          </a:p>
        </p:txBody>
      </p:sp>
    </p:spTree>
    <p:extLst>
      <p:ext uri="{BB962C8B-B14F-4D97-AF65-F5344CB8AC3E}">
        <p14:creationId xmlns:p14="http://schemas.microsoft.com/office/powerpoint/2010/main" val="885417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Hyperlink to article:</a:t>
            </a:r>
          </a:p>
          <a:p>
            <a:r>
              <a:rPr lang="en-US" dirty="0" smtClean="0">
                <a:hlinkClick r:id="rId3"/>
              </a:rPr>
              <a:t>http://www.usatoday.com/story/opinion/2014/09/15/common-core-math-education-standards-fluency-column/15693531/</a:t>
            </a:r>
            <a:endParaRPr lang="en-US" dirty="0" smtClean="0"/>
          </a:p>
          <a:p>
            <a:r>
              <a:rPr lang="en-US" dirty="0" smtClean="0"/>
              <a:t>USA Today</a:t>
            </a:r>
            <a:r>
              <a:rPr lang="en-US" baseline="0" dirty="0" smtClean="0"/>
              <a:t> - </a:t>
            </a:r>
            <a:r>
              <a:rPr lang="en-US" i="1" dirty="0" smtClean="0">
                <a:effectLst/>
              </a:rPr>
              <a:t>Solomon Friedberg is chair of the Math Department at Boston College </a:t>
            </a:r>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t>3</a:t>
            </a:fld>
            <a:endParaRPr lang="en-US" dirty="0"/>
          </a:p>
        </p:txBody>
      </p:sp>
    </p:spTree>
    <p:extLst>
      <p:ext uri="{BB962C8B-B14F-4D97-AF65-F5344CB8AC3E}">
        <p14:creationId xmlns:p14="http://schemas.microsoft.com/office/powerpoint/2010/main" val="265615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BA858-BB48-4241-8CA8-0D89D0AF0DCD}" type="slidenum">
              <a:rPr lang="en-US" smtClean="0"/>
              <a:t>4</a:t>
            </a:fld>
            <a:endParaRPr lang="en-US" dirty="0"/>
          </a:p>
        </p:txBody>
      </p:sp>
    </p:spTree>
    <p:extLst>
      <p:ext uri="{BB962C8B-B14F-4D97-AF65-F5344CB8AC3E}">
        <p14:creationId xmlns:p14="http://schemas.microsoft.com/office/powerpoint/2010/main" val="408898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BA858-BB48-4241-8CA8-0D89D0AF0DCD}" type="slidenum">
              <a:rPr lang="en-US" smtClean="0"/>
              <a:t>5</a:t>
            </a:fld>
            <a:endParaRPr lang="en-US" dirty="0"/>
          </a:p>
        </p:txBody>
      </p:sp>
    </p:spTree>
    <p:extLst>
      <p:ext uri="{BB962C8B-B14F-4D97-AF65-F5344CB8AC3E}">
        <p14:creationId xmlns:p14="http://schemas.microsoft.com/office/powerpoint/2010/main" val="714306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t>6</a:t>
            </a:fld>
            <a:endParaRPr lang="en-US" dirty="0"/>
          </a:p>
        </p:txBody>
      </p:sp>
    </p:spTree>
    <p:extLst>
      <p:ext uri="{BB962C8B-B14F-4D97-AF65-F5344CB8AC3E}">
        <p14:creationId xmlns:p14="http://schemas.microsoft.com/office/powerpoint/2010/main" val="383988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t>7</a:t>
            </a:fld>
            <a:endParaRPr lang="en-US" dirty="0"/>
          </a:p>
        </p:txBody>
      </p:sp>
    </p:spTree>
    <p:extLst>
      <p:ext uri="{BB962C8B-B14F-4D97-AF65-F5344CB8AC3E}">
        <p14:creationId xmlns:p14="http://schemas.microsoft.com/office/powerpoint/2010/main" val="115714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t>8</a:t>
            </a:fld>
            <a:endParaRPr lang="en-US" dirty="0"/>
          </a:p>
        </p:txBody>
      </p:sp>
    </p:spTree>
    <p:extLst>
      <p:ext uri="{BB962C8B-B14F-4D97-AF65-F5344CB8AC3E}">
        <p14:creationId xmlns:p14="http://schemas.microsoft.com/office/powerpoint/2010/main" val="1286807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BA858-BB48-4241-8CA8-0D89D0AF0DCD}" type="slidenum">
              <a:rPr lang="en-US" smtClean="0"/>
              <a:t>9</a:t>
            </a:fld>
            <a:endParaRPr lang="en-US" dirty="0"/>
          </a:p>
        </p:txBody>
      </p:sp>
    </p:spTree>
    <p:extLst>
      <p:ext uri="{BB962C8B-B14F-4D97-AF65-F5344CB8AC3E}">
        <p14:creationId xmlns:p14="http://schemas.microsoft.com/office/powerpoint/2010/main" val="650867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BCE411-21A4-4634-8807-F0D0F73666A5}" type="datetimeFigureOut">
              <a:rPr lang="en-US" smtClean="0"/>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DD9DD7-6BE8-4E08-935C-729EF16E3D40}" type="slidenum">
              <a:rPr lang="en-US" smtClean="0"/>
              <a:t>‹#›</a:t>
            </a:fld>
            <a:endParaRPr lang="en-US" dirty="0"/>
          </a:p>
        </p:txBody>
      </p:sp>
    </p:spTree>
    <p:extLst>
      <p:ext uri="{BB962C8B-B14F-4D97-AF65-F5344CB8AC3E}">
        <p14:creationId xmlns:p14="http://schemas.microsoft.com/office/powerpoint/2010/main" val="19967986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CE411-21A4-4634-8807-F0D0F73666A5}" type="datetimeFigureOut">
              <a:rPr lang="en-US" smtClean="0"/>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DD9DD7-6BE8-4E08-935C-729EF16E3D40}" type="slidenum">
              <a:rPr lang="en-US" smtClean="0"/>
              <a:t>‹#›</a:t>
            </a:fld>
            <a:endParaRPr lang="en-US" dirty="0"/>
          </a:p>
        </p:txBody>
      </p:sp>
    </p:spTree>
    <p:extLst>
      <p:ext uri="{BB962C8B-B14F-4D97-AF65-F5344CB8AC3E}">
        <p14:creationId xmlns:p14="http://schemas.microsoft.com/office/powerpoint/2010/main" val="27183177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CE411-21A4-4634-8807-F0D0F73666A5}" type="datetimeFigureOut">
              <a:rPr lang="en-US" smtClean="0"/>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DD9DD7-6BE8-4E08-935C-729EF16E3D40}" type="slidenum">
              <a:rPr lang="en-US" smtClean="0"/>
              <a:t>‹#›</a:t>
            </a:fld>
            <a:endParaRPr lang="en-US" dirty="0"/>
          </a:p>
        </p:txBody>
      </p:sp>
    </p:spTree>
    <p:extLst>
      <p:ext uri="{BB962C8B-B14F-4D97-AF65-F5344CB8AC3E}">
        <p14:creationId xmlns:p14="http://schemas.microsoft.com/office/powerpoint/2010/main" val="14290630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1503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85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8001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587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2352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7877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6559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583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CE411-21A4-4634-8807-F0D0F73666A5}" type="datetimeFigureOut">
              <a:rPr lang="en-US" smtClean="0"/>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DD9DD7-6BE8-4E08-935C-729EF16E3D40}" type="slidenum">
              <a:rPr lang="en-US" smtClean="0"/>
              <a:t>‹#›</a:t>
            </a:fld>
            <a:endParaRPr lang="en-US" dirty="0"/>
          </a:p>
        </p:txBody>
      </p:sp>
    </p:spTree>
    <p:extLst>
      <p:ext uri="{BB962C8B-B14F-4D97-AF65-F5344CB8AC3E}">
        <p14:creationId xmlns:p14="http://schemas.microsoft.com/office/powerpoint/2010/main" val="15664169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9450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8294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1670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3384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6789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05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6509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09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4664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990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BCE411-21A4-4634-8807-F0D0F73666A5}" type="datetimeFigureOut">
              <a:rPr lang="en-US" smtClean="0"/>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DD9DD7-6BE8-4E08-935C-729EF16E3D40}" type="slidenum">
              <a:rPr lang="en-US" smtClean="0"/>
              <a:t>‹#›</a:t>
            </a:fld>
            <a:endParaRPr lang="en-US" dirty="0"/>
          </a:p>
        </p:txBody>
      </p:sp>
    </p:spTree>
    <p:extLst>
      <p:ext uri="{BB962C8B-B14F-4D97-AF65-F5344CB8AC3E}">
        <p14:creationId xmlns:p14="http://schemas.microsoft.com/office/powerpoint/2010/main" val="377309807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8679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3443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6195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9626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8" y="2130856"/>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5" y="3886655"/>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9516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187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0" y="4406809"/>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90"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580782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3"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82"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0737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51"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8"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8" y="2174382"/>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9"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9" y="2174382"/>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7357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481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BCE411-21A4-4634-8807-F0D0F73666A5}" type="datetimeFigureOut">
              <a:rPr lang="en-US" smtClean="0"/>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DD9DD7-6BE8-4E08-935C-729EF16E3D40}" type="slidenum">
              <a:rPr lang="en-US" smtClean="0"/>
              <a:t>‹#›</a:t>
            </a:fld>
            <a:endParaRPr lang="en-US" dirty="0"/>
          </a:p>
        </p:txBody>
      </p:sp>
    </p:spTree>
    <p:extLst>
      <p:ext uri="{BB962C8B-B14F-4D97-AF65-F5344CB8AC3E}">
        <p14:creationId xmlns:p14="http://schemas.microsoft.com/office/powerpoint/2010/main" val="61337059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016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1" y="27348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1"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459150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9" y="4800832"/>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9"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dirty="0" smtClean="0">
              <a:sym typeface="Helvetica Light" charset="0"/>
            </a:endParaRPr>
          </a:p>
        </p:txBody>
      </p:sp>
      <p:sp>
        <p:nvSpPr>
          <p:cNvPr id="4" name="Text Placeholder 3"/>
          <p:cNvSpPr>
            <a:spLocks noGrp="1"/>
          </p:cNvSpPr>
          <p:nvPr>
            <p:ph type="body" sz="half" idx="2"/>
          </p:nvPr>
        </p:nvSpPr>
        <p:spPr>
          <a:xfrm>
            <a:off x="1792639"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950527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4324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0"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72915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58169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30475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1301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5649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989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BCE411-21A4-4634-8807-F0D0F73666A5}" type="datetimeFigureOut">
              <a:rPr lang="en-US" smtClean="0"/>
              <a:t>10/23/2014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DD9DD7-6BE8-4E08-935C-729EF16E3D40}" type="slidenum">
              <a:rPr lang="en-US" smtClean="0"/>
              <a:t>‹#›</a:t>
            </a:fld>
            <a:endParaRPr lang="en-US" dirty="0"/>
          </a:p>
        </p:txBody>
      </p:sp>
    </p:spTree>
    <p:extLst>
      <p:ext uri="{BB962C8B-B14F-4D97-AF65-F5344CB8AC3E}">
        <p14:creationId xmlns:p14="http://schemas.microsoft.com/office/powerpoint/2010/main" val="347721243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1674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109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29076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60378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30677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10/23/2014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127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BCE411-21A4-4634-8807-F0D0F73666A5}" type="datetimeFigureOut">
              <a:rPr lang="en-US" smtClean="0"/>
              <a:t>10/23/2014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DD9DD7-6BE8-4E08-935C-729EF16E3D40}" type="slidenum">
              <a:rPr lang="en-US" smtClean="0"/>
              <a:t>‹#›</a:t>
            </a:fld>
            <a:endParaRPr lang="en-US" dirty="0"/>
          </a:p>
        </p:txBody>
      </p:sp>
    </p:spTree>
    <p:extLst>
      <p:ext uri="{BB962C8B-B14F-4D97-AF65-F5344CB8AC3E}">
        <p14:creationId xmlns:p14="http://schemas.microsoft.com/office/powerpoint/2010/main" val="5265135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CE411-21A4-4634-8807-F0D0F73666A5}" type="datetimeFigureOut">
              <a:rPr lang="en-US" smtClean="0"/>
              <a:t>10/23/2014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DD9DD7-6BE8-4E08-935C-729EF16E3D40}" type="slidenum">
              <a:rPr lang="en-US" smtClean="0"/>
              <a:t>‹#›</a:t>
            </a:fld>
            <a:endParaRPr lang="en-US" dirty="0"/>
          </a:p>
        </p:txBody>
      </p:sp>
    </p:spTree>
    <p:extLst>
      <p:ext uri="{BB962C8B-B14F-4D97-AF65-F5344CB8AC3E}">
        <p14:creationId xmlns:p14="http://schemas.microsoft.com/office/powerpoint/2010/main" val="2965626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FBCE411-21A4-4634-8807-F0D0F73666A5}" type="datetimeFigureOut">
              <a:rPr lang="en-US" smtClean="0"/>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DD9DD7-6BE8-4E08-935C-729EF16E3D40}" type="slidenum">
              <a:rPr lang="en-US" smtClean="0"/>
              <a:t>‹#›</a:t>
            </a:fld>
            <a:endParaRPr lang="en-US" dirty="0"/>
          </a:p>
        </p:txBody>
      </p:sp>
    </p:spTree>
    <p:extLst>
      <p:ext uri="{BB962C8B-B14F-4D97-AF65-F5344CB8AC3E}">
        <p14:creationId xmlns:p14="http://schemas.microsoft.com/office/powerpoint/2010/main" val="23367096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BCE411-21A4-4634-8807-F0D0F73666A5}" type="datetimeFigureOut">
              <a:rPr lang="en-US" smtClean="0"/>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DD9DD7-6BE8-4E08-935C-729EF16E3D40}" type="slidenum">
              <a:rPr lang="en-US" smtClean="0"/>
              <a:t>‹#›</a:t>
            </a:fld>
            <a:endParaRPr lang="en-US" dirty="0"/>
          </a:p>
        </p:txBody>
      </p:sp>
    </p:spTree>
    <p:extLst>
      <p:ext uri="{BB962C8B-B14F-4D97-AF65-F5344CB8AC3E}">
        <p14:creationId xmlns:p14="http://schemas.microsoft.com/office/powerpoint/2010/main" val="34949224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CE411-21A4-4634-8807-F0D0F73666A5}" type="datetimeFigureOut">
              <a:rPr lang="en-US" smtClean="0"/>
              <a:t>10/23/2014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D9DD7-6BE8-4E08-935C-729EF16E3D40}" type="slidenum">
              <a:rPr lang="en-US" smtClean="0"/>
              <a:t>‹#›</a:t>
            </a:fld>
            <a:endParaRPr lang="en-US" dirty="0"/>
          </a:p>
        </p:txBody>
      </p:sp>
    </p:spTree>
    <p:extLst>
      <p:ext uri="{BB962C8B-B14F-4D97-AF65-F5344CB8AC3E}">
        <p14:creationId xmlns:p14="http://schemas.microsoft.com/office/powerpoint/2010/main" val="3249568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600" b="1" i="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pPr defTabSz="914353"/>
            <a:fld id="{3CD2C249-3677-4120-8063-7FE5D8519346}" type="datetimeFigureOut">
              <a:rPr lang="en-US" smtClean="0">
                <a:solidFill>
                  <a:prstClr val="black">
                    <a:tint val="75000"/>
                  </a:prstClr>
                </a:solidFill>
              </a:rPr>
              <a:pPr defTabSz="914353"/>
              <a:t>10/23/2014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pPr defTabSz="914353"/>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pPr defTabSz="914353"/>
            <a:fld id="{01020E6E-E859-4C1B-A65C-B5C1A663AD3A}" type="slidenum">
              <a:rPr lang="en-US" smtClean="0">
                <a:solidFill>
                  <a:prstClr val="black">
                    <a:tint val="75000"/>
                  </a:prstClr>
                </a:solidFill>
              </a:rPr>
              <a:pPr defTabSz="914353"/>
              <a:t>‹#›</a:t>
            </a:fld>
            <a:endParaRPr lang="en-US" dirty="0">
              <a:solidFill>
                <a:prstClr val="black">
                  <a:tint val="75000"/>
                </a:prstClr>
              </a:solidFill>
            </a:endParaRPr>
          </a:p>
        </p:txBody>
      </p:sp>
    </p:spTree>
    <p:extLst>
      <p:ext uri="{BB962C8B-B14F-4D97-AF65-F5344CB8AC3E}">
        <p14:creationId xmlns:p14="http://schemas.microsoft.com/office/powerpoint/2010/main" val="1000007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pPr defTabSz="914353"/>
            <a:fld id="{3CD2C249-3677-4120-8063-7FE5D8519346}" type="datetimeFigureOut">
              <a:rPr lang="en-US" smtClean="0">
                <a:solidFill>
                  <a:prstClr val="black">
                    <a:tint val="75000"/>
                  </a:prstClr>
                </a:solidFill>
              </a:rPr>
              <a:pPr defTabSz="914353"/>
              <a:t>10/23/2014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pPr defTabSz="914353"/>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pPr defTabSz="914353"/>
            <a:fld id="{01020E6E-E859-4C1B-A65C-B5C1A663AD3A}" type="slidenum">
              <a:rPr lang="en-US" smtClean="0">
                <a:solidFill>
                  <a:prstClr val="black">
                    <a:tint val="75000"/>
                  </a:prstClr>
                </a:solidFill>
              </a:rPr>
              <a:pPr defTabSz="914353"/>
              <a:t>‹#›</a:t>
            </a:fld>
            <a:endParaRPr lang="en-US" dirty="0">
              <a:solidFill>
                <a:prstClr val="black">
                  <a:tint val="75000"/>
                </a:prstClr>
              </a:solidFill>
            </a:endParaRPr>
          </a:p>
        </p:txBody>
      </p:sp>
    </p:spTree>
    <p:extLst>
      <p:ext uri="{BB962C8B-B14F-4D97-AF65-F5344CB8AC3E}">
        <p14:creationId xmlns:p14="http://schemas.microsoft.com/office/powerpoint/2010/main" val="25586350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73"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1027" name="Rectangle 2"/>
          <p:cNvSpPr>
            <a:spLocks noGrp="1"/>
          </p:cNvSpPr>
          <p:nvPr>
            <p:ph type="body" idx="1"/>
          </p:nvPr>
        </p:nvSpPr>
        <p:spPr bwMode="auto">
          <a:xfrm>
            <a:off x="892973" y="194667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19352215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10751"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81"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762"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643"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524"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406"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863"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9"/>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pPr defTabSz="914353"/>
            <a:fld id="{3CD2C249-3677-4120-8063-7FE5D8519346}" type="datetimeFigureOut">
              <a:rPr lang="en-US" smtClean="0">
                <a:solidFill>
                  <a:prstClr val="black">
                    <a:tint val="75000"/>
                  </a:prstClr>
                </a:solidFill>
              </a:rPr>
              <a:pPr defTabSz="914353"/>
              <a:t>10/23/2014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6356359"/>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pPr defTabSz="914353"/>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pPr defTabSz="914353"/>
            <a:fld id="{01020E6E-E859-4C1B-A65C-B5C1A663AD3A}" type="slidenum">
              <a:rPr lang="en-US" smtClean="0">
                <a:solidFill>
                  <a:prstClr val="black">
                    <a:tint val="75000"/>
                  </a:prstClr>
                </a:solidFill>
              </a:rPr>
              <a:pPr defTabSz="914353"/>
              <a:t>‹#›</a:t>
            </a:fld>
            <a:endParaRPr lang="en-US" dirty="0">
              <a:solidFill>
                <a:prstClr val="black">
                  <a:tint val="75000"/>
                </a:prstClr>
              </a:solidFill>
            </a:endParaRPr>
          </a:p>
        </p:txBody>
      </p:sp>
    </p:spTree>
    <p:extLst>
      <p:ext uri="{BB962C8B-B14F-4D97-AF65-F5344CB8AC3E}">
        <p14:creationId xmlns:p14="http://schemas.microsoft.com/office/powerpoint/2010/main" val="11359004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alex.state.al.us/ccrs/"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facebook.com/nbcwashingtondc/photos/a.136385528605.108255.35277543605/10152438251973606/?type=1" TargetMode="External"/><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UIKGV2cTgqA" TargetMode="External"/><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www.apluscollegeready.org/" TargetMode="External"/><Relationship Id="rId3" Type="http://schemas.openxmlformats.org/officeDocument/2006/relationships/hyperlink" Target="https://www.teachingchannel.org/videos/real-world-geometry-lesson" TargetMode="External"/><Relationship Id="rId7" Type="http://schemas.openxmlformats.org/officeDocument/2006/relationships/hyperlink" Target="http://www.alabamagrit.org/" TargetMode="External"/><Relationship Id="rId12" Type="http://schemas.openxmlformats.org/officeDocument/2006/relationships/image" Target="../media/image36.png"/><Relationship Id="rId2" Type="http://schemas.openxmlformats.org/officeDocument/2006/relationships/notesSlide" Target="../notesSlides/notesSlide20.xml"/><Relationship Id="rId16"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hyperlink" Target="http://alex.state.al.us/ccrs/" TargetMode="External"/><Relationship Id="rId5" Type="http://schemas.openxmlformats.org/officeDocument/2006/relationships/hyperlink" Target="http://www.alsde.edu/sec/comm/Pages/standardoftheweek-all.aspx" TargetMode="External"/><Relationship Id="rId15" Type="http://schemas.openxmlformats.org/officeDocument/2006/relationships/hyperlink" Target="http://www.amsti.org/" TargetMode="External"/><Relationship Id="rId10" Type="http://schemas.openxmlformats.org/officeDocument/2006/relationships/image" Target="../media/image35.png"/><Relationship Id="rId4" Type="http://schemas.openxmlformats.org/officeDocument/2006/relationships/image" Target="../media/image32.jpeg"/><Relationship Id="rId9" Type="http://schemas.openxmlformats.org/officeDocument/2006/relationships/hyperlink" Target="http://acotom.wildapricot.org/" TargetMode="External"/><Relationship Id="rId1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hyperlink" Target="http://www.alsde.edu/dept/standards/Pages/home.aspx"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www.discoveractaspire.org/assessments/test-items/" TargetMode="External"/><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hyperlink" Target="http://www.usatoday.com/story/opinion/2014/09/15/common-core-math-education-standards-fluency-column/15693531/" TargetMode="External"/><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10.gi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www.act.org/newsroom/data/2012/states/pdf/Alabama.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cotom.wildapricot.org/Resources/Pictures/2014%20FF/7th%20logo-page-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82" t="6457" r="9003" b="8251"/>
          <a:stretch/>
        </p:blipFill>
        <p:spPr bwMode="auto">
          <a:xfrm>
            <a:off x="2131036" y="157316"/>
            <a:ext cx="4881927" cy="39279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011" y="4114800"/>
            <a:ext cx="9144000" cy="1384995"/>
          </a:xfrm>
          <a:prstGeom prst="rect">
            <a:avLst/>
          </a:prstGeom>
          <a:noFill/>
        </p:spPr>
        <p:txBody>
          <a:bodyPr wrap="square" rtlCol="0">
            <a:spAutoFit/>
          </a:bodyPr>
          <a:lstStyle/>
          <a:p>
            <a:pPr algn="ctr"/>
            <a:r>
              <a:rPr lang="en-US" sz="2800" b="1" dirty="0" smtClean="0">
                <a:solidFill>
                  <a:schemeClr val="bg2">
                    <a:lumMod val="75000"/>
                  </a:schemeClr>
                </a:solidFill>
                <a:effectLst>
                  <a:innerShdw blurRad="63500" dist="50800" dir="135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Putting Alabama’s Plan 2020 to Work</a:t>
            </a:r>
          </a:p>
          <a:p>
            <a:pPr algn="ctr"/>
            <a:r>
              <a:rPr lang="en-US" sz="2800" b="1" dirty="0" smtClean="0">
                <a:solidFill>
                  <a:schemeClr val="bg2">
                    <a:lumMod val="75000"/>
                  </a:schemeClr>
                </a:solidFill>
                <a:effectLst>
                  <a:innerShdw blurRad="63500" dist="50800" dir="135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in a </a:t>
            </a:r>
            <a:r>
              <a:rPr lang="en-US" sz="2800" b="1" dirty="0" smtClean="0">
                <a:solidFill>
                  <a:srgbClr val="207F99"/>
                </a:solidFill>
                <a:effectLst>
                  <a:innerShdw blurRad="63500" dist="50800" dir="135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Positive</a:t>
            </a:r>
            <a:r>
              <a:rPr lang="en-US" sz="2800" b="1" dirty="0" smtClean="0">
                <a:solidFill>
                  <a:schemeClr val="bg2">
                    <a:lumMod val="75000"/>
                  </a:schemeClr>
                </a:solidFill>
                <a:effectLst>
                  <a:innerShdw blurRad="63500" dist="50800" dir="135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 Manner with </a:t>
            </a:r>
            <a:r>
              <a:rPr lang="en-US" sz="2800" b="1" dirty="0" smtClean="0">
                <a:solidFill>
                  <a:srgbClr val="207F99"/>
                </a:solidFill>
                <a:effectLst>
                  <a:innerShdw blurRad="63500" dist="50800" dir="135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Positive</a:t>
            </a:r>
            <a:r>
              <a:rPr lang="en-US" sz="2800" b="1" dirty="0" smtClean="0">
                <a:solidFill>
                  <a:schemeClr val="bg2">
                    <a:lumMod val="75000"/>
                  </a:schemeClr>
                </a:solidFill>
                <a:effectLst>
                  <a:innerShdw blurRad="63500" dist="50800" dir="135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 Results:</a:t>
            </a:r>
          </a:p>
          <a:p>
            <a:pPr algn="ctr"/>
            <a:r>
              <a:rPr lang="en-US" sz="2800" b="1" dirty="0" smtClean="0">
                <a:solidFill>
                  <a:schemeClr val="bg2">
                    <a:lumMod val="75000"/>
                  </a:schemeClr>
                </a:solidFill>
                <a:effectLst>
                  <a:innerShdw blurRad="63500" dist="50800" dir="135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Teachers &amp; Politicians Unite!</a:t>
            </a:r>
            <a:endParaRPr lang="en-US" sz="2800" b="1" dirty="0">
              <a:solidFill>
                <a:schemeClr val="bg2">
                  <a:lumMod val="75000"/>
                </a:schemeClr>
              </a:solidFill>
              <a:effectLst>
                <a:innerShdw blurRad="63500" dist="50800" dir="135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152400" y="5715000"/>
            <a:ext cx="4648200" cy="923330"/>
          </a:xfrm>
          <a:prstGeom prst="rect">
            <a:avLst/>
          </a:prstGeom>
          <a:noFill/>
        </p:spPr>
        <p:txBody>
          <a:bodyPr wrap="square" rtlCol="0">
            <a:spAutoFit/>
          </a:bodyPr>
          <a:lstStyle/>
          <a:p>
            <a:pPr algn="ctr"/>
            <a:r>
              <a:rPr lang="en-US" dirty="0">
                <a:solidFill>
                  <a:srgbClr val="207F99"/>
                </a:solidFill>
                <a:latin typeface="Verdana" panose="020B0604030504040204" pitchFamily="34" charset="0"/>
                <a:ea typeface="Verdana" panose="020B0604030504040204" pitchFamily="34" charset="0"/>
                <a:cs typeface="Verdana" panose="020B0604030504040204" pitchFamily="34" charset="0"/>
              </a:rPr>
              <a:t>Mary Scott </a:t>
            </a:r>
            <a:r>
              <a:rPr lang="en-US" dirty="0" smtClean="0">
                <a:solidFill>
                  <a:srgbClr val="207F99"/>
                </a:solidFill>
                <a:latin typeface="Verdana" panose="020B0604030504040204" pitchFamily="34" charset="0"/>
                <a:ea typeface="Verdana" panose="020B0604030504040204" pitchFamily="34" charset="0"/>
                <a:cs typeface="Verdana" panose="020B0604030504040204" pitchFamily="34" charset="0"/>
              </a:rPr>
              <a:t>Hunter</a:t>
            </a:r>
          </a:p>
          <a:p>
            <a:pPr algn="ctr"/>
            <a:r>
              <a:rPr lang="en-US" dirty="0" smtClean="0">
                <a:solidFill>
                  <a:srgbClr val="207F99"/>
                </a:solidFill>
                <a:latin typeface="Verdana" panose="020B0604030504040204" pitchFamily="34" charset="0"/>
                <a:ea typeface="Verdana" panose="020B0604030504040204" pitchFamily="34" charset="0"/>
                <a:cs typeface="Verdana" panose="020B0604030504040204" pitchFamily="34" charset="0"/>
              </a:rPr>
              <a:t>Alabama </a:t>
            </a:r>
            <a:r>
              <a:rPr lang="en-US" dirty="0">
                <a:solidFill>
                  <a:srgbClr val="207F99"/>
                </a:solidFill>
                <a:latin typeface="Verdana" panose="020B0604030504040204" pitchFamily="34" charset="0"/>
                <a:ea typeface="Verdana" panose="020B0604030504040204" pitchFamily="34" charset="0"/>
                <a:cs typeface="Verdana" panose="020B0604030504040204" pitchFamily="34" charset="0"/>
              </a:rPr>
              <a:t>State Board of Education</a:t>
            </a:r>
          </a:p>
          <a:p>
            <a:pPr algn="ctr"/>
            <a:r>
              <a:rPr lang="en-US" dirty="0" smtClean="0">
                <a:solidFill>
                  <a:srgbClr val="207F99"/>
                </a:solidFill>
                <a:latin typeface="Verdana" panose="020B0604030504040204" pitchFamily="34" charset="0"/>
                <a:ea typeface="Verdana" panose="020B0604030504040204" pitchFamily="34" charset="0"/>
                <a:cs typeface="Verdana" panose="020B0604030504040204" pitchFamily="34" charset="0"/>
              </a:rPr>
              <a:t>www.maryscotthunter.com</a:t>
            </a:r>
            <a:endParaRPr lang="en-US" dirty="0">
              <a:solidFill>
                <a:srgbClr val="207F99"/>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4876800" y="5701123"/>
            <a:ext cx="4186189" cy="923330"/>
          </a:xfrm>
          <a:prstGeom prst="rect">
            <a:avLst/>
          </a:prstGeom>
          <a:noFill/>
        </p:spPr>
        <p:txBody>
          <a:bodyPr wrap="square" rtlCol="0">
            <a:spAutoFit/>
          </a:bodyPr>
          <a:lstStyle/>
          <a:p>
            <a:pPr algn="ctr"/>
            <a:r>
              <a:rPr lang="en-US" dirty="0" smtClean="0">
                <a:solidFill>
                  <a:srgbClr val="207F99"/>
                </a:solidFill>
                <a:latin typeface="Verdana" panose="020B0604030504040204" pitchFamily="34" charset="0"/>
                <a:ea typeface="Verdana" panose="020B0604030504040204" pitchFamily="34" charset="0"/>
                <a:cs typeface="Verdana" panose="020B0604030504040204" pitchFamily="34" charset="0"/>
              </a:rPr>
              <a:t>Suzanne </a:t>
            </a:r>
            <a:r>
              <a:rPr lang="en-US" dirty="0" err="1" smtClean="0">
                <a:solidFill>
                  <a:srgbClr val="207F99"/>
                </a:solidFill>
                <a:latin typeface="Verdana" panose="020B0604030504040204" pitchFamily="34" charset="0"/>
                <a:ea typeface="Verdana" panose="020B0604030504040204" pitchFamily="34" charset="0"/>
                <a:cs typeface="Verdana" panose="020B0604030504040204" pitchFamily="34" charset="0"/>
              </a:rPr>
              <a:t>Culbreth</a:t>
            </a:r>
            <a:endParaRPr lang="en-US" dirty="0" smtClean="0">
              <a:solidFill>
                <a:srgbClr val="207F99"/>
              </a:solidFill>
              <a:latin typeface="Verdana" panose="020B0604030504040204" pitchFamily="34" charset="0"/>
              <a:ea typeface="Verdana" panose="020B0604030504040204" pitchFamily="34" charset="0"/>
              <a:cs typeface="Verdana" panose="020B0604030504040204" pitchFamily="34" charset="0"/>
            </a:endParaRPr>
          </a:p>
          <a:p>
            <a:pPr algn="ctr"/>
            <a:r>
              <a:rPr lang="en-US" dirty="0" smtClean="0">
                <a:solidFill>
                  <a:srgbClr val="207F99"/>
                </a:solidFill>
                <a:latin typeface="Verdana" panose="020B0604030504040204" pitchFamily="34" charset="0"/>
                <a:ea typeface="Verdana" panose="020B0604030504040204" pitchFamily="34" charset="0"/>
                <a:cs typeface="Verdana" panose="020B0604030504040204" pitchFamily="34" charset="0"/>
              </a:rPr>
              <a:t>2013 Alabama Teacher of the Year</a:t>
            </a:r>
          </a:p>
          <a:p>
            <a:pPr algn="ctr"/>
            <a:r>
              <a:rPr lang="en-US" dirty="0" smtClean="0">
                <a:solidFill>
                  <a:srgbClr val="207F99"/>
                </a:solidFill>
                <a:latin typeface="Verdana" panose="020B0604030504040204" pitchFamily="34" charset="0"/>
                <a:ea typeface="Verdana" panose="020B0604030504040204" pitchFamily="34" charset="0"/>
                <a:cs typeface="Verdana" panose="020B0604030504040204" pitchFamily="34" charset="0"/>
              </a:rPr>
              <a:t>sbcteach30@gmail.com</a:t>
            </a:r>
            <a:endParaRPr lang="en-US" dirty="0">
              <a:solidFill>
                <a:srgbClr val="207F9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8338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5400" b="1" dirty="0"/>
              <a:t>Our Vision</a:t>
            </a:r>
          </a:p>
        </p:txBody>
      </p:sp>
      <p:sp>
        <p:nvSpPr>
          <p:cNvPr id="3" name="Content Placeholder 2"/>
          <p:cNvSpPr>
            <a:spLocks noGrp="1"/>
          </p:cNvSpPr>
          <p:nvPr>
            <p:ph idx="1"/>
          </p:nvPr>
        </p:nvSpPr>
        <p:spPr>
          <a:xfrm>
            <a:off x="0" y="1066801"/>
            <a:ext cx="9144000" cy="5638800"/>
          </a:xfrm>
        </p:spPr>
        <p:txBody>
          <a:bodyPr>
            <a:normAutofit fontScale="92500" lnSpcReduction="10000"/>
          </a:bodyPr>
          <a:lstStyle/>
          <a:p>
            <a:pPr algn="ctr">
              <a:buNone/>
            </a:pPr>
            <a:r>
              <a:rPr lang="en-US" sz="3500" b="1" dirty="0"/>
              <a:t>Every Child a Graduate – Every Graduate Prepared</a:t>
            </a:r>
          </a:p>
          <a:p>
            <a:pPr algn="ctr">
              <a:buNone/>
            </a:pPr>
            <a:endParaRPr lang="en-US" b="1" dirty="0" smtClean="0"/>
          </a:p>
          <a:p>
            <a:pPr algn="ctr">
              <a:buNone/>
            </a:pPr>
            <a:endParaRPr lang="en-US" b="1" dirty="0"/>
          </a:p>
          <a:p>
            <a:pPr algn="ctr">
              <a:buNone/>
            </a:pPr>
            <a:endParaRPr lang="en-US" b="1" dirty="0" smtClean="0"/>
          </a:p>
          <a:p>
            <a:pPr algn="ctr">
              <a:buNone/>
            </a:pPr>
            <a:endParaRPr lang="en-US" b="1" dirty="0" smtClean="0"/>
          </a:p>
          <a:p>
            <a:pPr algn="ctr">
              <a:buNone/>
            </a:pPr>
            <a:endParaRPr lang="en-US" b="1" dirty="0"/>
          </a:p>
          <a:p>
            <a:pPr algn="ctr">
              <a:buNone/>
            </a:pPr>
            <a:endParaRPr lang="en-US" b="1" dirty="0" smtClean="0"/>
          </a:p>
          <a:p>
            <a:pPr algn="ctr">
              <a:buNone/>
            </a:pPr>
            <a:endParaRPr lang="en-US" b="1" dirty="0"/>
          </a:p>
          <a:p>
            <a:pPr algn="ctr">
              <a:buNone/>
            </a:pPr>
            <a:endParaRPr lang="en-US" b="1" dirty="0" smtClean="0"/>
          </a:p>
          <a:p>
            <a:pPr algn="ctr">
              <a:buNone/>
            </a:pPr>
            <a:r>
              <a:rPr lang="en-US" b="1" dirty="0" smtClean="0"/>
              <a:t>for</a:t>
            </a:r>
          </a:p>
          <a:p>
            <a:pPr algn="ctr">
              <a:buNone/>
            </a:pPr>
            <a:r>
              <a:rPr lang="en-US" b="1" dirty="0" smtClean="0"/>
              <a:t>College/Work/Adulthood in the 21</a:t>
            </a:r>
            <a:r>
              <a:rPr lang="en-US" b="1" baseline="30000" dirty="0" smtClean="0"/>
              <a:t>st</a:t>
            </a:r>
            <a:r>
              <a:rPr lang="en-US" b="1" dirty="0" smtClean="0"/>
              <a:t> Century</a:t>
            </a:r>
            <a:endParaRPr lang="en-US" b="1" dirty="0"/>
          </a:p>
        </p:txBody>
      </p:sp>
      <p:pic>
        <p:nvPicPr>
          <p:cNvPr id="4" name="Picture 3" descr="j0414104.jpg"/>
          <p:cNvPicPr>
            <a:picLocks noChangeAspect="1"/>
          </p:cNvPicPr>
          <p:nvPr/>
        </p:nvPicPr>
        <p:blipFill>
          <a:blip r:embed="rId3" cstate="print"/>
          <a:stretch>
            <a:fillRect/>
          </a:stretch>
        </p:blipFill>
        <p:spPr>
          <a:xfrm>
            <a:off x="3359426" y="2869096"/>
            <a:ext cx="4278313" cy="2667000"/>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1202540" y="1828800"/>
            <a:ext cx="2723416" cy="1676400"/>
            <a:chOff x="3352799" y="5334000"/>
            <a:chExt cx="2054274" cy="1239079"/>
          </a:xfrm>
          <a:effectLst>
            <a:outerShdw blurRad="50800" dist="38100" dir="2700000" algn="tl" rotWithShape="0">
              <a:prstClr val="black">
                <a:alpha val="40000"/>
              </a:prstClr>
            </a:outerShdw>
          </a:effectLst>
        </p:grpSpPr>
        <p:sp>
          <p:nvSpPr>
            <p:cNvPr id="6" name="Rectangle 5"/>
            <p:cNvSpPr/>
            <p:nvPr/>
          </p:nvSpPr>
          <p:spPr>
            <a:xfrm>
              <a:off x="3352799" y="5334000"/>
              <a:ext cx="2054273" cy="1239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lan 2020 Logo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9524"/>
            <a:stretch/>
          </p:blipFill>
          <p:spPr bwMode="auto">
            <a:xfrm>
              <a:off x="3352800" y="5334001"/>
              <a:ext cx="2054273" cy="12390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91601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62599"/>
            <a:ext cx="9144000" cy="1143001"/>
          </a:xfrm>
        </p:spPr>
        <p:txBody>
          <a:bodyPr>
            <a:normAutofit fontScale="77500" lnSpcReduction="20000"/>
          </a:bodyPr>
          <a:lstStyle/>
          <a:p>
            <a:pPr marL="0" indent="0">
              <a:buNone/>
            </a:pPr>
            <a:endParaRPr lang="en-US" dirty="0" smtClean="0"/>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600 additional students graduate for every 1% increase</a:t>
            </a:r>
          </a:p>
        </p:txBody>
      </p:sp>
      <p:pic>
        <p:nvPicPr>
          <p:cNvPr id="5122" name="Picture 2" descr="Alabama graduation rate continues to incr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338" y="2057400"/>
            <a:ext cx="5813323"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990600"/>
            <a:ext cx="9144000" cy="1292662"/>
          </a:xfrm>
          <a:prstGeom prst="rect">
            <a:avLst/>
          </a:prstGeom>
          <a:noFill/>
        </p:spPr>
        <p:txBody>
          <a:bodyPr wrap="square" rtlCol="0">
            <a:spAutoFit/>
          </a:bodyPr>
          <a:lstStyle/>
          <a:p>
            <a:pPr algn="ctr"/>
            <a:r>
              <a:rPr lang="en-US" sz="6000" dirty="0" smtClean="0">
                <a:solidFill>
                  <a:srgbClr val="207F99"/>
                </a:solidFill>
                <a:ea typeface="Verdana" panose="020B0604030504040204" pitchFamily="34" charset="0"/>
                <a:cs typeface="Verdana" panose="020B0604030504040204" pitchFamily="34" charset="0"/>
              </a:rPr>
              <a:t>GOAL:</a:t>
            </a:r>
            <a:r>
              <a:rPr lang="en-US" sz="3200" dirty="0" smtClean="0">
                <a:solidFill>
                  <a:srgbClr val="207F99"/>
                </a:solidFill>
                <a:ea typeface="Verdana" panose="020B0604030504040204" pitchFamily="34" charset="0"/>
                <a:cs typeface="Verdana" panose="020B0604030504040204" pitchFamily="34" charset="0"/>
              </a:rPr>
              <a:t> </a:t>
            </a:r>
            <a:r>
              <a:rPr lang="en-US" sz="3200" dirty="0" smtClean="0">
                <a:solidFill>
                  <a:srgbClr val="FF0000"/>
                </a:solidFill>
                <a:ea typeface="Verdana" panose="020B0604030504040204" pitchFamily="34" charset="0"/>
                <a:cs typeface="Verdana" panose="020B0604030504040204" pitchFamily="34" charset="0"/>
              </a:rPr>
              <a:t>90</a:t>
            </a:r>
            <a:r>
              <a:rPr lang="en-US" sz="3200" dirty="0">
                <a:solidFill>
                  <a:srgbClr val="FF0000"/>
                </a:solidFill>
                <a:ea typeface="Verdana" panose="020B0604030504040204" pitchFamily="34" charset="0"/>
                <a:cs typeface="Verdana" panose="020B0604030504040204" pitchFamily="34" charset="0"/>
              </a:rPr>
              <a:t>% </a:t>
            </a:r>
            <a:r>
              <a:rPr lang="en-US" sz="3200" dirty="0">
                <a:ea typeface="Verdana" panose="020B0604030504040204" pitchFamily="34" charset="0"/>
                <a:cs typeface="Verdana" panose="020B0604030504040204" pitchFamily="34" charset="0"/>
              </a:rPr>
              <a:t>Grad Rate by 2020</a:t>
            </a:r>
          </a:p>
          <a:p>
            <a:pPr algn="ctr"/>
            <a:endParaRPr lang="en-US" dirty="0"/>
          </a:p>
        </p:txBody>
      </p:sp>
      <p:grpSp>
        <p:nvGrpSpPr>
          <p:cNvPr id="9" name="Group 8"/>
          <p:cNvGrpSpPr/>
          <p:nvPr/>
        </p:nvGrpSpPr>
        <p:grpSpPr>
          <a:xfrm rot="20395618">
            <a:off x="268612" y="256628"/>
            <a:ext cx="1378558" cy="858344"/>
            <a:chOff x="3352799" y="5334000"/>
            <a:chExt cx="2054274" cy="1239079"/>
          </a:xfrm>
          <a:effectLst>
            <a:outerShdw blurRad="50800" dist="38100" dir="2700000" algn="tl" rotWithShape="0">
              <a:prstClr val="black">
                <a:alpha val="40000"/>
              </a:prstClr>
            </a:outerShdw>
          </a:effectLst>
        </p:grpSpPr>
        <p:sp>
          <p:nvSpPr>
            <p:cNvPr id="10" name="Rectangle 9"/>
            <p:cNvSpPr/>
            <p:nvPr/>
          </p:nvSpPr>
          <p:spPr>
            <a:xfrm>
              <a:off x="3352799" y="5334000"/>
              <a:ext cx="2054273" cy="1239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lan 2020 Logo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9524"/>
            <a:stretch/>
          </p:blipFill>
          <p:spPr bwMode="auto">
            <a:xfrm>
              <a:off x="3352800" y="5334001"/>
              <a:ext cx="2054273" cy="12390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2526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b="1" u="sng" dirty="0" smtClean="0"/>
              <a:t>Prepared Graduate Defined</a:t>
            </a:r>
            <a:endParaRPr lang="en-US" b="1" u="sng" dirty="0"/>
          </a:p>
        </p:txBody>
      </p:sp>
      <p:sp>
        <p:nvSpPr>
          <p:cNvPr id="3" name="Content Placeholder 2"/>
          <p:cNvSpPr>
            <a:spLocks noGrp="1"/>
          </p:cNvSpPr>
          <p:nvPr>
            <p:ph idx="1"/>
          </p:nvPr>
        </p:nvSpPr>
        <p:spPr>
          <a:xfrm>
            <a:off x="0" y="1143000"/>
            <a:ext cx="2667000" cy="5257800"/>
          </a:xfrm>
        </p:spPr>
        <p:txBody>
          <a:bodyPr>
            <a:normAutofit/>
          </a:bodyPr>
          <a:lstStyle/>
          <a:p>
            <a:pPr>
              <a:buNone/>
            </a:pPr>
            <a:r>
              <a:rPr lang="en-US" sz="2400" dirty="0"/>
              <a:t>     Possesses the knowledge and skills needed to enroll and succeed in credit-bearing, first-year courses at a two- or four-year college, trade school, technical school, </a:t>
            </a:r>
            <a:r>
              <a:rPr lang="en-US" sz="2400" u="sng" dirty="0"/>
              <a:t>without the need for remediation</a:t>
            </a:r>
            <a:r>
              <a:rPr lang="en-US" sz="2400" dirty="0"/>
              <a:t>.</a:t>
            </a:r>
          </a:p>
        </p:txBody>
      </p:sp>
      <p:pic>
        <p:nvPicPr>
          <p:cNvPr id="4" name="Picture 3" descr="00438578.jpg"/>
          <p:cNvPicPr>
            <a:picLocks noChangeAspect="1"/>
          </p:cNvPicPr>
          <p:nvPr/>
        </p:nvPicPr>
        <p:blipFill>
          <a:blip r:embed="rId3" cstate="print"/>
          <a:stretch>
            <a:fillRect/>
          </a:stretch>
        </p:blipFill>
        <p:spPr>
          <a:xfrm>
            <a:off x="2819400" y="1143000"/>
            <a:ext cx="2971800" cy="5257800"/>
          </a:xfrm>
          <a:prstGeom prst="rect">
            <a:avLst/>
          </a:prstGeom>
        </p:spPr>
      </p:pic>
      <p:sp>
        <p:nvSpPr>
          <p:cNvPr id="5" name="TextBox 4"/>
          <p:cNvSpPr txBox="1"/>
          <p:nvPr/>
        </p:nvSpPr>
        <p:spPr>
          <a:xfrm>
            <a:off x="6243918" y="1137821"/>
            <a:ext cx="2442882" cy="5262979"/>
          </a:xfrm>
          <a:prstGeom prst="rect">
            <a:avLst/>
          </a:prstGeom>
          <a:noFill/>
        </p:spPr>
        <p:txBody>
          <a:bodyPr wrap="square" lIns="91435" tIns="45718" rIns="91435" bIns="45718" rtlCol="0">
            <a:spAutoFit/>
          </a:bodyPr>
          <a:lstStyle/>
          <a:p>
            <a:pPr defTabSz="914353"/>
            <a:r>
              <a:rPr lang="en-US" sz="2400" dirty="0">
                <a:solidFill>
                  <a:prstClr val="black"/>
                </a:solidFill>
              </a:rPr>
              <a:t>Possesses the ability to apply </a:t>
            </a:r>
          </a:p>
          <a:p>
            <a:pPr defTabSz="914353"/>
            <a:r>
              <a:rPr lang="en-US" sz="2400" dirty="0">
                <a:solidFill>
                  <a:prstClr val="black"/>
                </a:solidFill>
              </a:rPr>
              <a:t>core academic skills to real-</a:t>
            </a:r>
          </a:p>
          <a:p>
            <a:pPr defTabSz="914353"/>
            <a:r>
              <a:rPr lang="en-US" sz="2400" dirty="0">
                <a:solidFill>
                  <a:prstClr val="black"/>
                </a:solidFill>
              </a:rPr>
              <a:t>world situations through collaboration with peers in problem solving, precision, and punctuality in delivery of a product, and has a desire to be a </a:t>
            </a:r>
            <a:r>
              <a:rPr lang="en-US" sz="2400" u="sng" dirty="0">
                <a:solidFill>
                  <a:prstClr val="black"/>
                </a:solidFill>
              </a:rPr>
              <a:t>life-long learner</a:t>
            </a:r>
            <a:r>
              <a:rPr lang="en-US" sz="2400" dirty="0">
                <a:solidFill>
                  <a:prstClr val="black"/>
                </a:solidFill>
              </a:rPr>
              <a:t>.</a:t>
            </a:r>
          </a:p>
        </p:txBody>
      </p:sp>
      <p:grpSp>
        <p:nvGrpSpPr>
          <p:cNvPr id="6" name="Group 5"/>
          <p:cNvGrpSpPr/>
          <p:nvPr/>
        </p:nvGrpSpPr>
        <p:grpSpPr>
          <a:xfrm rot="20395618">
            <a:off x="172262" y="199112"/>
            <a:ext cx="1168694" cy="766613"/>
            <a:chOff x="3352799" y="5334000"/>
            <a:chExt cx="2054274" cy="1239079"/>
          </a:xfrm>
          <a:effectLst>
            <a:outerShdw blurRad="50800" dist="38100" dir="2700000" algn="tl" rotWithShape="0">
              <a:prstClr val="black">
                <a:alpha val="40000"/>
              </a:prstClr>
            </a:outerShdw>
          </a:effectLst>
        </p:grpSpPr>
        <p:sp>
          <p:nvSpPr>
            <p:cNvPr id="7" name="Rectangle 6"/>
            <p:cNvSpPr/>
            <p:nvPr/>
          </p:nvSpPr>
          <p:spPr>
            <a:xfrm>
              <a:off x="3352799" y="5334000"/>
              <a:ext cx="2054273" cy="1239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lan 2020 Logo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9524"/>
            <a:stretch/>
          </p:blipFill>
          <p:spPr bwMode="auto">
            <a:xfrm>
              <a:off x="3352800" y="5334001"/>
              <a:ext cx="2054273" cy="12390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5935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257800" y="4800600"/>
            <a:ext cx="3429000" cy="1600200"/>
          </a:xfrm>
          <a:prstGeom prst="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dirty="0">
              <a:solidFill>
                <a:prstClr val="white"/>
              </a:solidFill>
            </a:endParaRPr>
          </a:p>
        </p:txBody>
      </p:sp>
      <p:sp>
        <p:nvSpPr>
          <p:cNvPr id="20" name="Rectangle 19"/>
          <p:cNvSpPr/>
          <p:nvPr/>
        </p:nvSpPr>
        <p:spPr>
          <a:xfrm>
            <a:off x="457200" y="4800600"/>
            <a:ext cx="3429000" cy="1600200"/>
          </a:xfrm>
          <a:prstGeom prst="rect">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dirty="0">
              <a:solidFill>
                <a:prstClr val="white"/>
              </a:solidFill>
            </a:endParaRPr>
          </a:p>
        </p:txBody>
      </p:sp>
      <p:sp>
        <p:nvSpPr>
          <p:cNvPr id="19" name="Rectangle 18"/>
          <p:cNvSpPr/>
          <p:nvPr/>
        </p:nvSpPr>
        <p:spPr>
          <a:xfrm>
            <a:off x="5257800" y="1676400"/>
            <a:ext cx="3429000" cy="1600200"/>
          </a:xfrm>
          <a:prstGeom prst="rect">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dirty="0">
              <a:solidFill>
                <a:prstClr val="white"/>
              </a:solidFill>
            </a:endParaRPr>
          </a:p>
        </p:txBody>
      </p:sp>
      <p:sp>
        <p:nvSpPr>
          <p:cNvPr id="18" name="Rectangle 17"/>
          <p:cNvSpPr/>
          <p:nvPr/>
        </p:nvSpPr>
        <p:spPr>
          <a:xfrm>
            <a:off x="457200" y="1676400"/>
            <a:ext cx="3429000" cy="1600200"/>
          </a:xfrm>
          <a:prstGeom prst="rect">
            <a:avLst/>
          </a:prstGeom>
          <a:solidFill>
            <a:schemeClr val="accent3">
              <a:lumMod val="75000"/>
            </a:schemeClr>
          </a:solidFill>
          <a:ln w="285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dirty="0">
              <a:solidFill>
                <a:prstClr val="white"/>
              </a:solidFill>
            </a:endParaRPr>
          </a:p>
        </p:txBody>
      </p:sp>
      <p:sp>
        <p:nvSpPr>
          <p:cNvPr id="2" name="Title 1"/>
          <p:cNvSpPr>
            <a:spLocks noGrp="1"/>
          </p:cNvSpPr>
          <p:nvPr>
            <p:ph type="title"/>
          </p:nvPr>
        </p:nvSpPr>
        <p:spPr/>
        <p:txBody>
          <a:bodyPr>
            <a:normAutofit/>
          </a:bodyPr>
          <a:lstStyle/>
          <a:p>
            <a:r>
              <a:rPr lang="en-US" sz="4800" b="1" dirty="0"/>
              <a:t>Alabama’s </a:t>
            </a:r>
            <a:r>
              <a:rPr lang="en-US" sz="4800" b="1" u="sng" dirty="0"/>
              <a:t>PLAN 2020</a:t>
            </a:r>
            <a:r>
              <a:rPr lang="en-US" sz="4800" b="1" dirty="0"/>
              <a:t> Priorities</a:t>
            </a:r>
          </a:p>
        </p:txBody>
      </p:sp>
      <p:sp>
        <p:nvSpPr>
          <p:cNvPr id="6" name="TextBox 5"/>
          <p:cNvSpPr txBox="1"/>
          <p:nvPr/>
        </p:nvSpPr>
        <p:spPr>
          <a:xfrm>
            <a:off x="990600" y="1676400"/>
            <a:ext cx="2438400" cy="2148183"/>
          </a:xfrm>
          <a:prstGeom prst="rect">
            <a:avLst/>
          </a:prstGeom>
          <a:noFill/>
        </p:spPr>
        <p:txBody>
          <a:bodyPr wrap="square" lIns="91435" tIns="45718" rIns="91435" bIns="45718" rtlCol="0">
            <a:spAutoFit/>
          </a:bodyPr>
          <a:lstStyle/>
          <a:p>
            <a:pPr algn="ctr" defTabSz="914353"/>
            <a:r>
              <a:rPr lang="en-US" sz="3200" b="1" dirty="0">
                <a:solidFill>
                  <a:prstClr val="black"/>
                </a:solidFill>
              </a:rPr>
              <a:t>ALABAMA’S</a:t>
            </a:r>
          </a:p>
          <a:p>
            <a:pPr algn="ctr" defTabSz="914353"/>
            <a:r>
              <a:rPr lang="en-US" sz="3200" b="1" dirty="0">
                <a:solidFill>
                  <a:prstClr val="black"/>
                </a:solidFill>
              </a:rPr>
              <a:t>2020</a:t>
            </a:r>
          </a:p>
          <a:p>
            <a:pPr algn="ctr" defTabSz="914353"/>
            <a:r>
              <a:rPr lang="en-US" sz="3200" b="1" dirty="0">
                <a:solidFill>
                  <a:prstClr val="black"/>
                </a:solidFill>
              </a:rPr>
              <a:t>LEARNERS</a:t>
            </a:r>
          </a:p>
          <a:p>
            <a:pPr defTabSz="914353"/>
            <a:endParaRPr lang="en-US" dirty="0">
              <a:solidFill>
                <a:prstClr val="black"/>
              </a:solidFill>
            </a:endParaRPr>
          </a:p>
          <a:p>
            <a:pPr defTabSz="914353"/>
            <a:endParaRPr lang="en-US" dirty="0" smtClean="0">
              <a:solidFill>
                <a:prstClr val="black"/>
              </a:solidFill>
            </a:endParaRPr>
          </a:p>
        </p:txBody>
      </p:sp>
      <p:sp>
        <p:nvSpPr>
          <p:cNvPr id="7" name="TextBox 6"/>
          <p:cNvSpPr txBox="1"/>
          <p:nvPr/>
        </p:nvSpPr>
        <p:spPr>
          <a:xfrm>
            <a:off x="746403" y="4831140"/>
            <a:ext cx="2984183" cy="1585529"/>
          </a:xfrm>
          <a:prstGeom prst="rect">
            <a:avLst/>
          </a:prstGeom>
          <a:noFill/>
        </p:spPr>
        <p:txBody>
          <a:bodyPr wrap="none" lIns="91435" tIns="45718" rIns="91435" bIns="45718" rtlCol="0">
            <a:spAutoFit/>
          </a:bodyPr>
          <a:lstStyle/>
          <a:p>
            <a:pPr algn="ctr" defTabSz="914353"/>
            <a:r>
              <a:rPr lang="en-US" sz="3200" b="1" dirty="0">
                <a:solidFill>
                  <a:prstClr val="black"/>
                </a:solidFill>
              </a:rPr>
              <a:t>ALABAMA’S</a:t>
            </a:r>
          </a:p>
          <a:p>
            <a:pPr algn="ctr" defTabSz="914353"/>
            <a:r>
              <a:rPr lang="en-US" sz="3200" b="1" dirty="0">
                <a:solidFill>
                  <a:prstClr val="black"/>
                </a:solidFill>
              </a:rPr>
              <a:t>2020</a:t>
            </a:r>
          </a:p>
          <a:p>
            <a:pPr algn="ctr" defTabSz="914353"/>
            <a:r>
              <a:rPr lang="en-US" sz="3200" b="1" dirty="0">
                <a:solidFill>
                  <a:prstClr val="black"/>
                </a:solidFill>
              </a:rPr>
              <a:t>PROFESSIONALS</a:t>
            </a:r>
          </a:p>
        </p:txBody>
      </p:sp>
      <p:sp>
        <p:nvSpPr>
          <p:cNvPr id="8" name="TextBox 7"/>
          <p:cNvSpPr txBox="1"/>
          <p:nvPr/>
        </p:nvSpPr>
        <p:spPr>
          <a:xfrm>
            <a:off x="5087075" y="1676401"/>
            <a:ext cx="3810000" cy="2429510"/>
          </a:xfrm>
          <a:prstGeom prst="rect">
            <a:avLst/>
          </a:prstGeom>
          <a:noFill/>
        </p:spPr>
        <p:txBody>
          <a:bodyPr wrap="square" lIns="91435" tIns="45718" rIns="91435" bIns="45718" rtlCol="0">
            <a:spAutoFit/>
          </a:bodyPr>
          <a:lstStyle/>
          <a:p>
            <a:pPr algn="ctr" defTabSz="914353"/>
            <a:r>
              <a:rPr lang="en-US" sz="3200" b="1" dirty="0">
                <a:solidFill>
                  <a:prstClr val="black"/>
                </a:solidFill>
              </a:rPr>
              <a:t>ALABAMA’S</a:t>
            </a:r>
          </a:p>
          <a:p>
            <a:pPr algn="ctr" defTabSz="914353"/>
            <a:r>
              <a:rPr lang="en-US" sz="3200" b="1" dirty="0">
                <a:solidFill>
                  <a:prstClr val="black"/>
                </a:solidFill>
              </a:rPr>
              <a:t>2020</a:t>
            </a:r>
          </a:p>
          <a:p>
            <a:pPr algn="ctr" defTabSz="914353"/>
            <a:r>
              <a:rPr lang="en-US" sz="3200" b="1" dirty="0">
                <a:solidFill>
                  <a:prstClr val="black"/>
                </a:solidFill>
              </a:rPr>
              <a:t>SUPPORT SYSTEMS</a:t>
            </a:r>
          </a:p>
          <a:p>
            <a:pPr defTabSz="914353"/>
            <a:endParaRPr lang="en-US" b="1" dirty="0">
              <a:solidFill>
                <a:prstClr val="black"/>
              </a:solidFill>
            </a:endParaRPr>
          </a:p>
          <a:p>
            <a:pPr defTabSz="914353"/>
            <a:endParaRPr lang="en-US" dirty="0" smtClean="0">
              <a:solidFill>
                <a:prstClr val="black"/>
              </a:solidFill>
            </a:endParaRPr>
          </a:p>
          <a:p>
            <a:pPr defTabSz="914353"/>
            <a:endParaRPr lang="en-US" dirty="0">
              <a:solidFill>
                <a:prstClr val="black"/>
              </a:solidFill>
            </a:endParaRPr>
          </a:p>
        </p:txBody>
      </p:sp>
      <p:sp>
        <p:nvSpPr>
          <p:cNvPr id="9" name="TextBox 8"/>
          <p:cNvSpPr txBox="1"/>
          <p:nvPr/>
        </p:nvSpPr>
        <p:spPr>
          <a:xfrm>
            <a:off x="5221815" y="4831140"/>
            <a:ext cx="3529931" cy="1585529"/>
          </a:xfrm>
          <a:prstGeom prst="rect">
            <a:avLst/>
          </a:prstGeom>
          <a:noFill/>
        </p:spPr>
        <p:txBody>
          <a:bodyPr wrap="none" lIns="91435" tIns="45718" rIns="91435" bIns="45718" rtlCol="0">
            <a:spAutoFit/>
          </a:bodyPr>
          <a:lstStyle/>
          <a:p>
            <a:pPr algn="ctr" defTabSz="914353"/>
            <a:r>
              <a:rPr lang="en-US" sz="3200" b="1" dirty="0">
                <a:solidFill>
                  <a:prstClr val="black"/>
                </a:solidFill>
              </a:rPr>
              <a:t>ALABAMA’S</a:t>
            </a:r>
          </a:p>
          <a:p>
            <a:pPr algn="ctr" defTabSz="914353"/>
            <a:r>
              <a:rPr lang="en-US" sz="3200" b="1" dirty="0">
                <a:solidFill>
                  <a:prstClr val="black"/>
                </a:solidFill>
              </a:rPr>
              <a:t>2020</a:t>
            </a:r>
          </a:p>
          <a:p>
            <a:pPr algn="ctr" defTabSz="914353"/>
            <a:r>
              <a:rPr lang="en-US" sz="3200" b="1" dirty="0">
                <a:solidFill>
                  <a:prstClr val="black"/>
                </a:solidFill>
              </a:rPr>
              <a:t>SCHOOLS/SYSTEMS</a:t>
            </a:r>
          </a:p>
        </p:txBody>
      </p:sp>
      <p:sp>
        <p:nvSpPr>
          <p:cNvPr id="10" name="Right Arrow 9"/>
          <p:cNvSpPr/>
          <p:nvPr/>
        </p:nvSpPr>
        <p:spPr>
          <a:xfrm>
            <a:off x="4050792" y="2057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dirty="0">
              <a:solidFill>
                <a:prstClr val="white"/>
              </a:solidFill>
            </a:endParaRPr>
          </a:p>
        </p:txBody>
      </p:sp>
      <p:sp>
        <p:nvSpPr>
          <p:cNvPr id="11" name="Left Arrow 10"/>
          <p:cNvSpPr/>
          <p:nvPr/>
        </p:nvSpPr>
        <p:spPr>
          <a:xfrm>
            <a:off x="4050792" y="25908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dirty="0">
              <a:solidFill>
                <a:prstClr val="white"/>
              </a:solidFill>
            </a:endParaRPr>
          </a:p>
        </p:txBody>
      </p:sp>
      <p:sp>
        <p:nvSpPr>
          <p:cNvPr id="12" name="Right Arrow 11"/>
          <p:cNvSpPr/>
          <p:nvPr/>
        </p:nvSpPr>
        <p:spPr>
          <a:xfrm>
            <a:off x="4126992" y="50779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dirty="0">
              <a:solidFill>
                <a:prstClr val="white"/>
              </a:solidFill>
            </a:endParaRPr>
          </a:p>
        </p:txBody>
      </p:sp>
      <p:sp>
        <p:nvSpPr>
          <p:cNvPr id="13" name="Left Arrow 12"/>
          <p:cNvSpPr/>
          <p:nvPr/>
        </p:nvSpPr>
        <p:spPr>
          <a:xfrm>
            <a:off x="4050792" y="553516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dirty="0">
              <a:solidFill>
                <a:prstClr val="white"/>
              </a:solidFill>
            </a:endParaRPr>
          </a:p>
        </p:txBody>
      </p:sp>
      <p:sp>
        <p:nvSpPr>
          <p:cNvPr id="14" name="Down Arrow 13"/>
          <p:cNvSpPr/>
          <p:nvPr/>
        </p:nvSpPr>
        <p:spPr>
          <a:xfrm>
            <a:off x="1447800" y="3505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dirty="0">
              <a:solidFill>
                <a:prstClr val="white"/>
              </a:solidFill>
            </a:endParaRPr>
          </a:p>
        </p:txBody>
      </p:sp>
      <p:sp>
        <p:nvSpPr>
          <p:cNvPr id="15" name="Up Arrow 14"/>
          <p:cNvSpPr/>
          <p:nvPr/>
        </p:nvSpPr>
        <p:spPr>
          <a:xfrm>
            <a:off x="2133600" y="3429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dirty="0">
              <a:solidFill>
                <a:prstClr val="white"/>
              </a:solidFill>
            </a:endParaRPr>
          </a:p>
        </p:txBody>
      </p:sp>
      <p:sp>
        <p:nvSpPr>
          <p:cNvPr id="16" name="Up Arrow 15"/>
          <p:cNvSpPr/>
          <p:nvPr/>
        </p:nvSpPr>
        <p:spPr>
          <a:xfrm>
            <a:off x="6324600" y="3429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dirty="0">
              <a:solidFill>
                <a:prstClr val="white"/>
              </a:solidFill>
            </a:endParaRPr>
          </a:p>
        </p:txBody>
      </p:sp>
      <p:sp>
        <p:nvSpPr>
          <p:cNvPr id="17" name="Down Arrow 16"/>
          <p:cNvSpPr/>
          <p:nvPr/>
        </p:nvSpPr>
        <p:spPr>
          <a:xfrm>
            <a:off x="7010400" y="3505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3"/>
            <a:endParaRPr lang="en-US" dirty="0">
              <a:solidFill>
                <a:prstClr val="white"/>
              </a:solidFill>
            </a:endParaRPr>
          </a:p>
        </p:txBody>
      </p:sp>
    </p:spTree>
    <p:extLst>
      <p:ext uri="{BB962C8B-B14F-4D97-AF65-F5344CB8AC3E}">
        <p14:creationId xmlns:p14="http://schemas.microsoft.com/office/powerpoint/2010/main" val="3681809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dirty="0" smtClean="0"/>
              <a:t>Alabama College and </a:t>
            </a:r>
            <a:br>
              <a:rPr lang="en-US" b="1" dirty="0" smtClean="0"/>
            </a:br>
            <a:r>
              <a:rPr lang="en-US" b="1" dirty="0" smtClean="0"/>
              <a:t>Career Ready Standards</a:t>
            </a:r>
            <a:endParaRPr lang="en-US" b="1"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a:p>
            <a:endParaRPr lang="en-US" dirty="0" smtClean="0"/>
          </a:p>
          <a:p>
            <a:endParaRPr lang="en-US" dirty="0"/>
          </a:p>
          <a:p>
            <a:endParaRPr lang="en-US" dirty="0" smtClean="0">
              <a:hlinkClick r:id="rId3"/>
            </a:endParaRPr>
          </a:p>
          <a:p>
            <a:endParaRPr lang="en-US" dirty="0"/>
          </a:p>
        </p:txBody>
      </p:sp>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073" y="2590800"/>
            <a:ext cx="81153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920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80591"/>
            <a:ext cx="8229600" cy="4525963"/>
          </a:xfrm>
        </p:spPr>
        <p:txBody>
          <a:bodyPr>
            <a:normAutofit fontScale="92500" lnSpcReduction="10000"/>
          </a:bodyPr>
          <a:lstStyle/>
          <a:p>
            <a:r>
              <a:rPr lang="en-US" dirty="0" smtClean="0"/>
              <a:t>Who Authored? </a:t>
            </a:r>
          </a:p>
          <a:p>
            <a:pPr lvl="1"/>
            <a:r>
              <a:rPr lang="en-US" dirty="0" smtClean="0"/>
              <a:t>National </a:t>
            </a:r>
            <a:r>
              <a:rPr lang="en-US" dirty="0"/>
              <a:t>Governors Association </a:t>
            </a:r>
            <a:endParaRPr lang="en-US" dirty="0" smtClean="0"/>
          </a:p>
          <a:p>
            <a:pPr lvl="1"/>
            <a:r>
              <a:rPr lang="en-US" dirty="0" smtClean="0"/>
              <a:t>Council </a:t>
            </a:r>
            <a:r>
              <a:rPr lang="en-US" dirty="0"/>
              <a:t>of Chief State School </a:t>
            </a:r>
            <a:r>
              <a:rPr lang="en-US" dirty="0" smtClean="0"/>
              <a:t>Officers</a:t>
            </a:r>
            <a:endParaRPr lang="en-US" dirty="0"/>
          </a:p>
          <a:p>
            <a:pPr lvl="0"/>
            <a:r>
              <a:rPr lang="en-US" dirty="0" smtClean="0">
                <a:solidFill>
                  <a:prstClr val="black"/>
                </a:solidFill>
              </a:rPr>
              <a:t>When?</a:t>
            </a:r>
          </a:p>
          <a:p>
            <a:pPr lvl="1"/>
            <a:r>
              <a:rPr lang="en-US" dirty="0" smtClean="0">
                <a:solidFill>
                  <a:prstClr val="black"/>
                </a:solidFill>
              </a:rPr>
              <a:t>Alabama reviewed in 2009/10</a:t>
            </a:r>
          </a:p>
          <a:p>
            <a:pPr lvl="1"/>
            <a:r>
              <a:rPr lang="en-US" dirty="0" smtClean="0">
                <a:solidFill>
                  <a:prstClr val="black"/>
                </a:solidFill>
              </a:rPr>
              <a:t>Alabama adopted ACCRS which include CCSS in 2010</a:t>
            </a:r>
          </a:p>
          <a:p>
            <a:pPr lvl="1"/>
            <a:r>
              <a:rPr lang="en-US" dirty="0" smtClean="0">
                <a:solidFill>
                  <a:prstClr val="black"/>
                </a:solidFill>
              </a:rPr>
              <a:t>Reaffirmed ACCRS in 2011</a:t>
            </a:r>
          </a:p>
          <a:p>
            <a:pPr lvl="0"/>
            <a:r>
              <a:rPr lang="en-US" dirty="0" smtClean="0">
                <a:solidFill>
                  <a:prstClr val="black"/>
                </a:solidFill>
              </a:rPr>
              <a:t>Why?  </a:t>
            </a:r>
          </a:p>
          <a:p>
            <a:pPr lvl="1"/>
            <a:r>
              <a:rPr lang="en-US" dirty="0" smtClean="0">
                <a:solidFill>
                  <a:prstClr val="black"/>
                </a:solidFill>
              </a:rPr>
              <a:t>Because America is in danger of falling behind as we compete with our neighboring states and globally</a:t>
            </a:r>
            <a:endParaRPr lang="en-US" dirty="0">
              <a:solidFill>
                <a:prstClr val="black"/>
              </a:solidFill>
            </a:endParaRPr>
          </a:p>
          <a:p>
            <a:pPr lvl="1"/>
            <a:endParaRPr lang="en-US" dirty="0"/>
          </a:p>
        </p:txBody>
      </p:sp>
      <p:pic>
        <p:nvPicPr>
          <p:cNvPr id="9220" name="Picture 4" descr="http://4.bp.blogspot.com/_vgawnhRg_KY/TSDN2Mg1R_I/AAAAAAAADvc/V3Goanzs7ms/s1600/Common%2BCore%2BState%2BStandards.gi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57721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161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590800"/>
            <a:ext cx="8229600" cy="3352800"/>
          </a:xfrm>
        </p:spPr>
        <p:txBody>
          <a:bodyPr/>
          <a:lstStyle/>
          <a:p>
            <a:pPr lvl="0"/>
            <a:r>
              <a:rPr lang="en-US" dirty="0"/>
              <a:t>The Alabama College and Career Ready Standards are controversial here in Alabama because of their alignment with the Common Core State Standards.  </a:t>
            </a:r>
            <a:endParaRPr lang="en-US" dirty="0" smtClean="0"/>
          </a:p>
          <a:p>
            <a:pPr lvl="0"/>
            <a:r>
              <a:rPr lang="en-US" dirty="0" smtClean="0"/>
              <a:t>The </a:t>
            </a:r>
            <a:r>
              <a:rPr lang="en-US" dirty="0"/>
              <a:t>Common Core State Standards are controversial nationally.  </a:t>
            </a:r>
          </a:p>
          <a:p>
            <a:endParaRPr lang="en-US" dirty="0"/>
          </a:p>
        </p:txBody>
      </p:sp>
      <p:pic>
        <p:nvPicPr>
          <p:cNvPr id="10242" name="Picture 2" descr="http://www.alabamaacn.org/cms/wp-content/uploads/2013/10/Alabama-College-and-Career-Ready-Standar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26" y="457200"/>
            <a:ext cx="6212574"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alex.state.al.us/ccrs/sites/alex.state.al.us.ccrs/files/images/math_c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40958">
            <a:off x="6478671" y="343592"/>
            <a:ext cx="1718997" cy="2210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301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143625" cy="1828800"/>
          </a:xfrm>
          <a:effectLst>
            <a:outerShdw blurRad="50800" dist="38100" dir="5400000" algn="t" rotWithShape="0">
              <a:prstClr val="black">
                <a:alpha val="40000"/>
              </a:prstClr>
            </a:outerShdw>
          </a:effectLst>
        </p:spPr>
        <p:txBody>
          <a:bodyPr>
            <a:noAutofit/>
          </a:bodyPr>
          <a:lstStyle/>
          <a:p>
            <a:r>
              <a:rPr lang="en-US" sz="4400" i="0" dirty="0">
                <a:solidFill>
                  <a:srgbClr val="FF0000"/>
                </a:solidFill>
                <a:latin typeface="Calibri"/>
              </a:rPr>
              <a:t>Alabama </a:t>
            </a:r>
            <a:r>
              <a:rPr lang="en-US" sz="4400" i="0" dirty="0" smtClean="0">
                <a:solidFill>
                  <a:srgbClr val="FF0000"/>
                </a:solidFill>
                <a:latin typeface="Calibri"/>
              </a:rPr>
              <a:t/>
            </a:r>
            <a:br>
              <a:rPr lang="en-US" sz="4400" i="0" dirty="0" smtClean="0">
                <a:solidFill>
                  <a:srgbClr val="FF0000"/>
                </a:solidFill>
                <a:latin typeface="Calibri"/>
              </a:rPr>
            </a:br>
            <a:r>
              <a:rPr lang="en-US" sz="4400" i="0" dirty="0" smtClean="0">
                <a:solidFill>
                  <a:srgbClr val="FF0000"/>
                </a:solidFill>
                <a:latin typeface="Calibri"/>
              </a:rPr>
              <a:t>College </a:t>
            </a:r>
            <a:r>
              <a:rPr lang="en-US" sz="4400" i="0" dirty="0">
                <a:solidFill>
                  <a:srgbClr val="FF0000"/>
                </a:solidFill>
                <a:latin typeface="Calibri"/>
              </a:rPr>
              <a:t>and </a:t>
            </a:r>
            <a:r>
              <a:rPr lang="en-US" sz="4400" i="0" dirty="0" smtClean="0">
                <a:solidFill>
                  <a:srgbClr val="FF0000"/>
                </a:solidFill>
                <a:latin typeface="Calibri"/>
              </a:rPr>
              <a:t>Career </a:t>
            </a:r>
            <a:br>
              <a:rPr lang="en-US" sz="4400" i="0" dirty="0" smtClean="0">
                <a:solidFill>
                  <a:srgbClr val="FF0000"/>
                </a:solidFill>
                <a:latin typeface="Calibri"/>
              </a:rPr>
            </a:br>
            <a:r>
              <a:rPr lang="en-US" sz="4400" i="0" dirty="0" smtClean="0">
                <a:solidFill>
                  <a:srgbClr val="FF0000"/>
                </a:solidFill>
                <a:latin typeface="Calibri"/>
              </a:rPr>
              <a:t>Ready Standards</a:t>
            </a:r>
            <a:endParaRPr lang="en-US" sz="4400" dirty="0">
              <a:solidFill>
                <a:srgbClr val="FF0000"/>
              </a:solidFill>
            </a:endParaRPr>
          </a:p>
        </p:txBody>
      </p:sp>
      <p:sp>
        <p:nvSpPr>
          <p:cNvPr id="3" name="Content Placeholder 2"/>
          <p:cNvSpPr>
            <a:spLocks noGrp="1"/>
          </p:cNvSpPr>
          <p:nvPr>
            <p:ph idx="1"/>
          </p:nvPr>
        </p:nvSpPr>
        <p:spPr>
          <a:xfrm>
            <a:off x="381001" y="2133601"/>
            <a:ext cx="8229600" cy="4724399"/>
          </a:xfrm>
        </p:spPr>
        <p:txBody>
          <a:bodyPr>
            <a:normAutofit fontScale="85000" lnSpcReduction="20000"/>
          </a:bodyPr>
          <a:lstStyle/>
          <a:p>
            <a:pPr lvl="0">
              <a:buClr>
                <a:srgbClr val="FF0000"/>
              </a:buClr>
              <a:buFont typeface="Wingdings" panose="05000000000000000000" pitchFamily="2" charset="2"/>
              <a:buChar char="ü"/>
            </a:pPr>
            <a:r>
              <a:rPr lang="en-US" dirty="0" smtClean="0"/>
              <a:t>Unique to Alabama</a:t>
            </a:r>
          </a:p>
          <a:p>
            <a:pPr lvl="0">
              <a:buClr>
                <a:srgbClr val="FF0000"/>
              </a:buClr>
              <a:buFont typeface="Wingdings" panose="05000000000000000000" pitchFamily="2" charset="2"/>
              <a:buChar char="ü"/>
            </a:pPr>
            <a:r>
              <a:rPr lang="en-US" dirty="0" smtClean="0"/>
              <a:t>Only Math and English Language Arts</a:t>
            </a:r>
          </a:p>
          <a:p>
            <a:pPr lvl="0">
              <a:buClr>
                <a:srgbClr val="FF0000"/>
              </a:buClr>
              <a:buFont typeface="Wingdings" panose="05000000000000000000" pitchFamily="2" charset="2"/>
              <a:buChar char="ü"/>
            </a:pPr>
            <a:r>
              <a:rPr lang="en-US" dirty="0" smtClean="0"/>
              <a:t>Alabama Board of Education Controls Standards</a:t>
            </a:r>
          </a:p>
          <a:p>
            <a:pPr lvl="0">
              <a:buClr>
                <a:srgbClr val="FF0000"/>
              </a:buClr>
              <a:buFont typeface="Wingdings" panose="05000000000000000000" pitchFamily="2" charset="2"/>
              <a:buChar char="ü"/>
            </a:pPr>
            <a:r>
              <a:rPr lang="en-US" dirty="0" smtClean="0"/>
              <a:t>Locals teachers determine Curriculum</a:t>
            </a:r>
          </a:p>
          <a:p>
            <a:pPr lvl="0">
              <a:buClr>
                <a:srgbClr val="FF0000"/>
              </a:buClr>
              <a:buFont typeface="Wingdings" panose="05000000000000000000" pitchFamily="2" charset="2"/>
              <a:buChar char="ü"/>
            </a:pPr>
            <a:r>
              <a:rPr lang="en-US" dirty="0" smtClean="0"/>
              <a:t>Current standards are better/stronger than before</a:t>
            </a:r>
          </a:p>
          <a:p>
            <a:pPr lvl="0">
              <a:buClr>
                <a:srgbClr val="FF0000"/>
              </a:buClr>
              <a:buFont typeface="Wingdings" panose="05000000000000000000" pitchFamily="2" charset="2"/>
              <a:buChar char="ü"/>
            </a:pPr>
            <a:r>
              <a:rPr lang="en-US" dirty="0" smtClean="0"/>
              <a:t>No Common Core Testing in Alabama</a:t>
            </a:r>
          </a:p>
          <a:p>
            <a:pPr lvl="0">
              <a:buClr>
                <a:srgbClr val="FF0000"/>
              </a:buClr>
              <a:buFont typeface="Wingdings" panose="05000000000000000000" pitchFamily="2" charset="2"/>
              <a:buChar char="ü"/>
            </a:pPr>
            <a:r>
              <a:rPr lang="en-US" dirty="0" smtClean="0"/>
              <a:t>No giant government conspiracy</a:t>
            </a:r>
          </a:p>
          <a:p>
            <a:pPr lvl="0">
              <a:buClr>
                <a:srgbClr val="FF0000"/>
              </a:buClr>
              <a:buFont typeface="Wingdings" panose="05000000000000000000" pitchFamily="2" charset="2"/>
              <a:buChar char="ü"/>
            </a:pPr>
            <a:r>
              <a:rPr lang="en-US" dirty="0" smtClean="0"/>
              <a:t>“Threshold” of what all students should know</a:t>
            </a:r>
          </a:p>
          <a:p>
            <a:pPr lvl="0">
              <a:buClr>
                <a:srgbClr val="FF0000"/>
              </a:buClr>
              <a:buFont typeface="Wingdings" panose="05000000000000000000" pitchFamily="2" charset="2"/>
              <a:buChar char="ü"/>
            </a:pPr>
            <a:r>
              <a:rPr lang="en-US" dirty="0" smtClean="0"/>
              <a:t>No limit on classroom creativity</a:t>
            </a:r>
          </a:p>
          <a:p>
            <a:pPr lvl="0">
              <a:buClr>
                <a:srgbClr val="FF0000"/>
              </a:buClr>
              <a:buFont typeface="Wingdings" panose="05000000000000000000" pitchFamily="2" charset="2"/>
              <a:buChar char="ü"/>
            </a:pPr>
            <a:r>
              <a:rPr lang="en-US" dirty="0" smtClean="0"/>
              <a:t>No limit on individual student achievement</a:t>
            </a:r>
          </a:p>
          <a:p>
            <a:pPr lvl="0">
              <a:buClr>
                <a:srgbClr val="FF0000"/>
              </a:buClr>
              <a:buFont typeface="Wingdings" panose="05000000000000000000" pitchFamily="2" charset="2"/>
              <a:buChar char="ü"/>
            </a:pPr>
            <a:r>
              <a:rPr lang="en-US" dirty="0" smtClean="0"/>
              <a:t>Deeper learning and understanding</a:t>
            </a:r>
          </a:p>
          <a:p>
            <a:pPr marL="0" indent="0">
              <a:buNone/>
            </a:pPr>
            <a:endParaRPr lang="en-US" dirty="0"/>
          </a:p>
        </p:txBody>
      </p:sp>
      <p:pic>
        <p:nvPicPr>
          <p:cNvPr id="14340" name="Picture 4" descr="http://blog.a-b-c.com/wp-content/uploads/2014/07/Just-the-Facts-Ma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1198"/>
            <a:ext cx="4176701" cy="1743956"/>
          </a:xfrm>
          <a:prstGeom prst="rect">
            <a:avLst/>
          </a:prstGeom>
          <a:ln w="38100" cap="sq">
            <a:solidFill>
              <a:srgbClr val="000000"/>
            </a:solidFill>
            <a:prstDash val="solid"/>
            <a:miter lim="800000"/>
          </a:ln>
          <a:effectLst>
            <a:outerShdw blurRad="50800" dist="38100" dir="2700000" algn="tl" rotWithShape="0">
              <a:srgbClr val="000000">
                <a:alpha val="43000"/>
              </a:srgbClr>
            </a:outerShdw>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575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a:effectLst>
            <a:outerShdw blurRad="50800" dist="38100" dir="5400000" algn="t" rotWithShape="0">
              <a:prstClr val="black">
                <a:alpha val="40000"/>
              </a:prstClr>
            </a:outerShdw>
          </a:effectLst>
        </p:spPr>
        <p:txBody>
          <a:bodyPr>
            <a:noAutofit/>
          </a:bodyPr>
          <a:lstStyle/>
          <a:p>
            <a:r>
              <a:rPr lang="en-US" sz="4400" i="0" dirty="0">
                <a:solidFill>
                  <a:srgbClr val="FF0000"/>
                </a:solidFill>
                <a:latin typeface="Calibri"/>
              </a:rPr>
              <a:t>Alabama College and </a:t>
            </a:r>
            <a:br>
              <a:rPr lang="en-US" sz="4400" i="0" dirty="0">
                <a:solidFill>
                  <a:srgbClr val="FF0000"/>
                </a:solidFill>
                <a:latin typeface="Calibri"/>
              </a:rPr>
            </a:br>
            <a:r>
              <a:rPr lang="en-US" sz="4400" i="0" dirty="0">
                <a:solidFill>
                  <a:srgbClr val="FF0000"/>
                </a:solidFill>
                <a:latin typeface="Calibri"/>
              </a:rPr>
              <a:t>Career Ready Standards</a:t>
            </a:r>
            <a:endParaRPr lang="en-US" dirty="0">
              <a:solidFill>
                <a:srgbClr val="FF0000"/>
              </a:solidFill>
            </a:endParaRPr>
          </a:p>
        </p:txBody>
      </p:sp>
      <p:sp>
        <p:nvSpPr>
          <p:cNvPr id="3" name="Content Placeholder 2"/>
          <p:cNvSpPr>
            <a:spLocks noGrp="1"/>
          </p:cNvSpPr>
          <p:nvPr>
            <p:ph sz="half" idx="1"/>
          </p:nvPr>
        </p:nvSpPr>
        <p:spPr>
          <a:xfrm>
            <a:off x="457200" y="1600200"/>
            <a:ext cx="5434012" cy="4525963"/>
          </a:xfrm>
        </p:spPr>
        <p:txBody>
          <a:bodyPr>
            <a:normAutofit lnSpcReduction="10000"/>
          </a:bodyPr>
          <a:lstStyle/>
          <a:p>
            <a:r>
              <a:rPr lang="en-US" dirty="0" smtClean="0"/>
              <a:t>Solutions </a:t>
            </a:r>
            <a:r>
              <a:rPr lang="en-US" dirty="0"/>
              <a:t>to </a:t>
            </a:r>
            <a:r>
              <a:rPr lang="en-US" dirty="0" smtClean="0"/>
              <a:t>hard problems?</a:t>
            </a:r>
          </a:p>
          <a:p>
            <a:pPr lvl="1"/>
            <a:r>
              <a:rPr lang="en-US" dirty="0" smtClean="0"/>
              <a:t>Change Perception that Washington is in control</a:t>
            </a:r>
          </a:p>
          <a:p>
            <a:pPr lvl="1"/>
            <a:r>
              <a:rPr lang="en-US" dirty="0" smtClean="0"/>
              <a:t>Get the Facts out</a:t>
            </a:r>
            <a:endParaRPr lang="en-US" dirty="0"/>
          </a:p>
          <a:p>
            <a:pPr lvl="1"/>
            <a:r>
              <a:rPr lang="en-US" dirty="0" smtClean="0"/>
              <a:t>Fight “Group Think”</a:t>
            </a:r>
          </a:p>
          <a:p>
            <a:pPr lvl="1"/>
            <a:r>
              <a:rPr lang="en-US" dirty="0" smtClean="0"/>
              <a:t>Compromise by taking steps that reassure </a:t>
            </a:r>
            <a:r>
              <a:rPr lang="en-US" u="sng" dirty="0" smtClean="0"/>
              <a:t>not</a:t>
            </a:r>
            <a:r>
              <a:rPr lang="en-US" dirty="0" smtClean="0"/>
              <a:t> derail</a:t>
            </a:r>
          </a:p>
          <a:p>
            <a:pPr lvl="1"/>
            <a:r>
              <a:rPr lang="en-US" dirty="0" smtClean="0"/>
              <a:t>Keep the Main Thing the Main Thing</a:t>
            </a:r>
          </a:p>
          <a:p>
            <a:pPr lvl="2"/>
            <a:r>
              <a:rPr lang="en-US" dirty="0" smtClean="0"/>
              <a:t>Achievement</a:t>
            </a:r>
          </a:p>
          <a:p>
            <a:pPr lvl="2"/>
            <a:r>
              <a:rPr lang="en-US" dirty="0" smtClean="0"/>
              <a:t>Good Jobs</a:t>
            </a:r>
          </a:p>
          <a:p>
            <a:pPr lvl="2"/>
            <a:r>
              <a:rPr lang="en-US" dirty="0" smtClean="0"/>
              <a:t>Prosperity</a:t>
            </a:r>
          </a:p>
        </p:txBody>
      </p:sp>
      <p:grpSp>
        <p:nvGrpSpPr>
          <p:cNvPr id="4" name="Group 3"/>
          <p:cNvGrpSpPr/>
          <p:nvPr/>
        </p:nvGrpSpPr>
        <p:grpSpPr>
          <a:xfrm>
            <a:off x="6096000" y="2209800"/>
            <a:ext cx="2590800" cy="2590800"/>
            <a:chOff x="6096000" y="2209800"/>
            <a:chExt cx="2590800" cy="2590800"/>
          </a:xfrm>
        </p:grpSpPr>
        <p:pic>
          <p:nvPicPr>
            <p:cNvPr id="16386" name="Picture 2" descr="https://my.barackobama.com/page/-/RaceToTheTopY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0787" y="2414587"/>
              <a:ext cx="2181225"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hsc.csu.edu.au/ind_tech/ind_study/1_2/sagety7.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0" y="2209800"/>
              <a:ext cx="2590800" cy="2590800"/>
            </a:xfrm>
            <a:prstGeom prst="rect">
              <a:avLst/>
            </a:prstGeom>
            <a:noFill/>
            <a:extLst>
              <a:ext uri="{909E8E84-426E-40DD-AFC4-6F175D3DCCD1}">
                <a14:hiddenFill xmlns:a14="http://schemas.microsoft.com/office/drawing/2010/main">
                  <a:solidFill>
                    <a:srgbClr val="FFFFFF"/>
                  </a:solidFill>
                </a14:hiddenFill>
              </a:ext>
            </a:extLst>
          </p:spPr>
        </p:pic>
      </p:grpSp>
      <p:pic>
        <p:nvPicPr>
          <p:cNvPr id="15362" name="Picture 2" descr="http://www.virginiauranium.com/wp-content/uploads/2012/10/myth-fact-hea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5334000"/>
            <a:ext cx="359201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408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2304" name="Picture 16" descr="http://imgick.al.com/home/bama-media/pgmain/img/alphotos/photo/2014/09/03/common-core-opponents-1jpg-a1f9c527f9aa18d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20371">
            <a:off x="2685566" y="4742156"/>
            <a:ext cx="2133600" cy="201636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i.huffpost.com/gen/1709261/thumbs/o-COMMON-CORE-MATH-570.jpg?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9178">
            <a:off x="5245083" y="550327"/>
            <a:ext cx="3900118" cy="5207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girardatlarge.com/wp-content/uploads/2013/10/common-core-math.jpg"/>
          <p:cNvPicPr>
            <a:picLocks noChangeAspect="1" noChangeArrowheads="1"/>
          </p:cNvPicPr>
          <p:nvPr/>
        </p:nvPicPr>
        <p:blipFill rotWithShape="1">
          <a:blip r:embed="rId5">
            <a:extLst>
              <a:ext uri="{28A0092B-C50C-407E-A947-70E740481C1C}">
                <a14:useLocalDpi xmlns:a14="http://schemas.microsoft.com/office/drawing/2010/main" val="0"/>
              </a:ext>
            </a:extLst>
          </a:blip>
          <a:srcRect t="3194"/>
          <a:stretch/>
        </p:blipFill>
        <p:spPr bwMode="auto">
          <a:xfrm>
            <a:off x="152400" y="171349"/>
            <a:ext cx="4162425" cy="291200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t's been called &quot;Satan's handiwork,&quot; and if you thought grade-school math was easy -- think again. Thanks to national Common Core standards, simple arithmetic isn't so simple anymore: http://bit.ly/1qFvtqX&#10;&#10;CHIME IN: Parents, do you agre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200400"/>
            <a:ext cx="2533166" cy="337185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s://www.duckdiverllc.com/wp-content/uploads/2013/04/Social-Media-Icons.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9638" y="2371783"/>
            <a:ext cx="2370373" cy="2370373"/>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http://imgick.al.com/home/bama-media/pgmain/img/alphotos/photo/2014/09/12/luca-boccijpg-7dbc1fc40d6f3007.jpg"/>
          <p:cNvPicPr>
            <a:picLocks noChangeAspect="1" noChangeArrowheads="1"/>
          </p:cNvPicPr>
          <p:nvPr/>
        </p:nvPicPr>
        <p:blipFill rotWithShape="1">
          <a:blip r:embed="rId9">
            <a:extLst>
              <a:ext uri="{28A0092B-C50C-407E-A947-70E740481C1C}">
                <a14:useLocalDpi xmlns:a14="http://schemas.microsoft.com/office/drawing/2010/main" val="0"/>
              </a:ext>
            </a:extLst>
          </a:blip>
          <a:srcRect r="33484"/>
          <a:stretch/>
        </p:blipFill>
        <p:spPr bwMode="auto">
          <a:xfrm rot="21020371">
            <a:off x="4051515" y="472727"/>
            <a:ext cx="1747942" cy="147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600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img.quozio.com/img/fe7a0d89/1013/But-in-the-new-math.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33400"/>
            <a:ext cx="6129951"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images.radiotimes.com/namedimage/Tom_Lehrer_at_85.jpg?quality=85&amp;mode=crop&amp;width=580&amp;height=327&amp;404=radio&amp;url=/remote/ichef.bbci.co.uk/programmeimages/episode/b01rqb1w_640_3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4335" y="3962400"/>
            <a:ext cx="4054678"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4781548"/>
            <a:ext cx="1981200" cy="1015663"/>
          </a:xfrm>
          <a:prstGeom prst="rect">
            <a:avLst/>
          </a:prstGeom>
          <a:noFill/>
        </p:spPr>
        <p:txBody>
          <a:bodyPr wrap="square" rtlCol="0">
            <a:spAutoFit/>
          </a:bodyPr>
          <a:lstStyle/>
          <a:p>
            <a:r>
              <a:rPr lang="en-US" sz="6000" dirty="0" smtClean="0"/>
              <a:t>1965</a:t>
            </a:r>
            <a:endParaRPr lang="en-US" sz="6000" dirty="0"/>
          </a:p>
        </p:txBody>
      </p:sp>
    </p:spTree>
    <p:extLst>
      <p:ext uri="{BB962C8B-B14F-4D97-AF65-F5344CB8AC3E}">
        <p14:creationId xmlns:p14="http://schemas.microsoft.com/office/powerpoint/2010/main" val="406861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p:cTn id="15" dur="1250" fill="hold"/>
                                        <p:tgtEl>
                                          <p:spTgt spid="2052"/>
                                        </p:tgtEl>
                                        <p:attrNameLst>
                                          <p:attrName>ppt_w</p:attrName>
                                        </p:attrNameLst>
                                      </p:cBhvr>
                                      <p:tavLst>
                                        <p:tav tm="0">
                                          <p:val>
                                            <p:fltVal val="0"/>
                                          </p:val>
                                        </p:tav>
                                        <p:tav tm="100000">
                                          <p:val>
                                            <p:strVal val="#ppt_w"/>
                                          </p:val>
                                        </p:tav>
                                      </p:tavLst>
                                    </p:anim>
                                    <p:anim calcmode="lin" valueType="num">
                                      <p:cBhvr>
                                        <p:cTn id="16" dur="1250" fill="hold"/>
                                        <p:tgtEl>
                                          <p:spTgt spid="2052"/>
                                        </p:tgtEl>
                                        <p:attrNameLst>
                                          <p:attrName>ppt_h</p:attrName>
                                        </p:attrNameLst>
                                      </p:cBhvr>
                                      <p:tavLst>
                                        <p:tav tm="0">
                                          <p:val>
                                            <p:fltVal val="0"/>
                                          </p:val>
                                        </p:tav>
                                        <p:tav tm="100000">
                                          <p:val>
                                            <p:strVal val="#ppt_h"/>
                                          </p:val>
                                        </p:tav>
                                      </p:tavLst>
                                    </p:anim>
                                    <p:anim calcmode="lin" valueType="num">
                                      <p:cBhvr>
                                        <p:cTn id="17" dur="1250" fill="hold"/>
                                        <p:tgtEl>
                                          <p:spTgt spid="2052"/>
                                        </p:tgtEl>
                                        <p:attrNameLst>
                                          <p:attrName>style.rotation</p:attrName>
                                        </p:attrNameLst>
                                      </p:cBhvr>
                                      <p:tavLst>
                                        <p:tav tm="0">
                                          <p:val>
                                            <p:fltVal val="90"/>
                                          </p:val>
                                        </p:tav>
                                        <p:tav tm="100000">
                                          <p:val>
                                            <p:fltVal val="0"/>
                                          </p:val>
                                        </p:tav>
                                      </p:tavLst>
                                    </p:anim>
                                    <p:animEffect transition="in" filter="fade">
                                      <p:cBhvr>
                                        <p:cTn id="18" dur="125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www.cultofpedagogy.com/wp-content/uploads/2013/11/logo-teaching-channel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696" y="4267200"/>
            <a:ext cx="3193270" cy="232396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alex.state.al.us/ccrs/sites/alex.state.al.us.ccrs/files/images/standard.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03938">
            <a:off x="292511" y="2062302"/>
            <a:ext cx="28956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1270" y="766982"/>
            <a:ext cx="3885961" cy="1295320"/>
          </a:xfrm>
          <a:prstGeom prst="rect">
            <a:avLst/>
          </a:prstGeom>
        </p:spPr>
      </p:pic>
      <p:pic>
        <p:nvPicPr>
          <p:cNvPr id="7172" name="Picture 4" descr="https://fbcdn-profile-a.akamaihd.net/hprofile-ak-frc3/v/t1.0-1/c0.19.160.160/p160x160/947171_467240133357128_101286245_n.png?oh=6bb5650b223fb618b7aeead6096b15b3&amp;oe=54B1F785&amp;__gda__=1421264943_4bbce8ccc9b000e8355c00aa5421bed3">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4353" y="2378424"/>
            <a:ext cx="1818861" cy="181886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alex.state.al.us/images/tlC.png">
            <a:hlinkClick r:id="rId11"/>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5030" b="29256"/>
          <a:stretch/>
        </p:blipFill>
        <p:spPr bwMode="auto">
          <a:xfrm>
            <a:off x="1740311" y="481780"/>
            <a:ext cx="2514600" cy="118638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7182" name="Picture 14" descr="http://salsa3.salsalabs.com/o/50655/images/A+CR.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3174" y="5320613"/>
            <a:ext cx="3482151" cy="10269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1.gstatic.com/images?q=tbn:ANd9GcTqyS_K0DP2_v8O3nxE_mG-HeU2OUrrHflnP3YpB7Ha4NpqJ5KxrQ:amstiau.org/Images/logo1a.pn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75973" y="3037452"/>
            <a:ext cx="1886626" cy="10078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05469" y="3956620"/>
            <a:ext cx="2102039" cy="523220"/>
          </a:xfrm>
          <a:prstGeom prst="rect">
            <a:avLst/>
          </a:prstGeom>
          <a:noFill/>
        </p:spPr>
        <p:txBody>
          <a:bodyPr wrap="square" rtlCol="0">
            <a:spAutoFit/>
          </a:bodyPr>
          <a:lstStyle/>
          <a:p>
            <a:r>
              <a:rPr lang="en-US" sz="1400" dirty="0" smtClean="0">
                <a:latin typeface="Arial Rounded MT Bold" panose="020F0704030504030204" pitchFamily="34" charset="0"/>
                <a:ea typeface="Verdana" panose="020B0604030504040204" pitchFamily="34" charset="0"/>
                <a:cs typeface="Verdana" panose="020B0604030504040204" pitchFamily="34" charset="0"/>
              </a:rPr>
              <a:t>Contact your regional</a:t>
            </a:r>
          </a:p>
          <a:p>
            <a:pPr algn="ctr"/>
            <a:r>
              <a:rPr lang="en-US" sz="1400" dirty="0" smtClean="0">
                <a:latin typeface="Arial Rounded MT Bold" panose="020F0704030504030204" pitchFamily="34" charset="0"/>
                <a:ea typeface="Verdana" panose="020B0604030504040204" pitchFamily="34" charset="0"/>
                <a:cs typeface="Verdana" panose="020B0604030504040204" pitchFamily="34" charset="0"/>
              </a:rPr>
              <a:t>Math Specialist</a:t>
            </a:r>
            <a:endParaRPr lang="en-US" sz="1400" dirty="0">
              <a:latin typeface="Arial Rounded MT Bold" panose="020F07040305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2399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lsde.edu/dept/standards/SiteAssets/ExamineTheStandardsLOGO.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91" b="8778"/>
          <a:stretch/>
        </p:blipFill>
        <p:spPr bwMode="auto">
          <a:xfrm rot="1268073">
            <a:off x="2812719" y="914717"/>
            <a:ext cx="6096054" cy="32135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www.alsde.edu/dept/standards/SiteAssets/EXAMINE%20THE%20STANDARDS.jpg"/>
          <p:cNvPicPr>
            <a:picLocks noChangeAspect="1" noChangeArrowheads="1"/>
          </p:cNvPicPr>
          <p:nvPr/>
        </p:nvPicPr>
        <p:blipFill rotWithShape="1">
          <a:blip r:embed="rId5">
            <a:extLst>
              <a:ext uri="{28A0092B-C50C-407E-A947-70E740481C1C}">
                <a14:useLocalDpi xmlns:a14="http://schemas.microsoft.com/office/drawing/2010/main" val="0"/>
              </a:ext>
            </a:extLst>
          </a:blip>
          <a:srcRect l="53414" t="33920" r="3885" b="10281"/>
          <a:stretch/>
        </p:blipFill>
        <p:spPr bwMode="auto">
          <a:xfrm>
            <a:off x="304800" y="2667000"/>
            <a:ext cx="3274142" cy="3964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476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
            <a:ext cx="8229600" cy="1143000"/>
          </a:xfrm>
        </p:spPr>
        <p:txBody>
          <a:bodyPr>
            <a:normAutofit/>
          </a:bodyPr>
          <a:lstStyle/>
          <a:p>
            <a:r>
              <a:rPr lang="en-US" sz="4800" dirty="0" smtClean="0">
                <a:latin typeface="+mn-lt"/>
              </a:rPr>
              <a:t>Proponents</a:t>
            </a:r>
            <a:endParaRPr lang="en-US" sz="4800" dirty="0">
              <a:latin typeface="+mn-lt"/>
            </a:endParaRPr>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3090059" cy="207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143000"/>
            <a:ext cx="3646206"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297237"/>
            <a:ext cx="3581400" cy="237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3048000"/>
            <a:ext cx="4656594" cy="2029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4859" y="4648200"/>
            <a:ext cx="2868894" cy="179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428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
            <a:ext cx="8229600" cy="1143000"/>
          </a:xfrm>
        </p:spPr>
        <p:txBody>
          <a:bodyPr>
            <a:normAutofit/>
          </a:bodyPr>
          <a:lstStyle/>
          <a:p>
            <a:r>
              <a:rPr lang="en-US" sz="4800" dirty="0" smtClean="0">
                <a:latin typeface="+mn-lt"/>
              </a:rPr>
              <a:t>Proponents</a:t>
            </a:r>
            <a:endParaRPr lang="en-US" sz="4800" dirty="0">
              <a:latin typeface="+mn-lt"/>
            </a:endParaRPr>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 y="1219200"/>
            <a:ext cx="3090059" cy="207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1400" y="1143000"/>
            <a:ext cx="3646206"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471" y="3306900"/>
            <a:ext cx="3581400" cy="237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67200" y="3048000"/>
            <a:ext cx="4656594" cy="2029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4859" y="4648200"/>
            <a:ext cx="2868894" cy="179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371" y="1742201"/>
            <a:ext cx="3733458"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914353"/>
            <a:r>
              <a:rPr lang="en-US" sz="2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Chamber of Commerce</a:t>
            </a:r>
            <a:endParaRPr lang="en-US"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11" name="TextBox 10"/>
          <p:cNvSpPr txBox="1"/>
          <p:nvPr/>
        </p:nvSpPr>
        <p:spPr>
          <a:xfrm>
            <a:off x="4011511" y="2100590"/>
            <a:ext cx="4612160"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914353"/>
            <a:r>
              <a:rPr lang="en-US" sz="2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Business Council of Alabama</a:t>
            </a:r>
          </a:p>
        </p:txBody>
      </p:sp>
      <p:sp>
        <p:nvSpPr>
          <p:cNvPr id="12" name="TextBox 11"/>
          <p:cNvSpPr txBox="1"/>
          <p:nvPr/>
        </p:nvSpPr>
        <p:spPr>
          <a:xfrm>
            <a:off x="333375" y="3973611"/>
            <a:ext cx="3198824" cy="95410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353"/>
            <a:r>
              <a:rPr lang="en-US" sz="2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Military Child </a:t>
            </a:r>
          </a:p>
          <a:p>
            <a:pPr algn="ctr" defTabSz="914353"/>
            <a:r>
              <a:rPr lang="en-US" sz="2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Education Coalition</a:t>
            </a:r>
          </a:p>
        </p:txBody>
      </p:sp>
      <p:sp>
        <p:nvSpPr>
          <p:cNvPr id="13" name="TextBox 12"/>
          <p:cNvSpPr txBox="1"/>
          <p:nvPr/>
        </p:nvSpPr>
        <p:spPr>
          <a:xfrm>
            <a:off x="6153100" y="3979732"/>
            <a:ext cx="761362"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914353"/>
            <a:r>
              <a:rPr lang="en-US" sz="2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PTA</a:t>
            </a:r>
          </a:p>
        </p:txBody>
      </p:sp>
      <p:sp>
        <p:nvSpPr>
          <p:cNvPr id="14" name="TextBox 13"/>
          <p:cNvSpPr txBox="1"/>
          <p:nvPr/>
        </p:nvSpPr>
        <p:spPr>
          <a:xfrm>
            <a:off x="3583652" y="5449629"/>
            <a:ext cx="2575385"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914353"/>
            <a:r>
              <a:rPr lang="en-US" sz="2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K -16 Educators</a:t>
            </a:r>
          </a:p>
        </p:txBody>
      </p:sp>
    </p:spTree>
    <p:extLst>
      <p:ext uri="{BB962C8B-B14F-4D97-AF65-F5344CB8AC3E}">
        <p14:creationId xmlns:p14="http://schemas.microsoft.com/office/powerpoint/2010/main" val="11902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743"/>
          <a:stretch/>
        </p:blipFill>
        <p:spPr bwMode="auto">
          <a:xfrm>
            <a:off x="4191000" y="381000"/>
            <a:ext cx="4839346" cy="633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http://www.mea.org/images/tes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54135">
            <a:off x="442048" y="513886"/>
            <a:ext cx="2557239" cy="1713415"/>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pic>
        <p:nvPicPr>
          <p:cNvPr id="13318" name="Picture 6" descr="http://a.scpr.org/i/1fc0c51e8837ec940bf344db56613220/71891-fu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7975">
            <a:off x="1003720" y="4735025"/>
            <a:ext cx="2880941" cy="1620529"/>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pic>
        <p:nvPicPr>
          <p:cNvPr id="1026" name="Picture 2">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22" t="15705" r="8267" b="29743"/>
          <a:stretch/>
        </p:blipFill>
        <p:spPr bwMode="auto">
          <a:xfrm rot="20597099">
            <a:off x="245206" y="2479033"/>
            <a:ext cx="3746395" cy="1936965"/>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9981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7E673D9-25F4-4226-8C8E-74F36F9AF2D6" descr="D94D9D38-E8C2-448B-BF1B-2733086F7426"/>
          <p:cNvPicPr>
            <a:picLocks noChangeAspect="1" noChangeArrowheads="1"/>
          </p:cNvPicPr>
          <p:nvPr/>
        </p:nvPicPr>
        <p:blipFill rotWithShape="1">
          <a:blip r:embed="rId3">
            <a:extLst>
              <a:ext uri="{28A0092B-C50C-407E-A947-70E740481C1C}">
                <a14:useLocalDpi xmlns:a14="http://schemas.microsoft.com/office/drawing/2010/main" val="0"/>
              </a:ext>
            </a:extLst>
          </a:blip>
          <a:srcRect t="3684" b="6051"/>
          <a:stretch/>
        </p:blipFill>
        <p:spPr bwMode="auto">
          <a:xfrm>
            <a:off x="1612658" y="1"/>
            <a:ext cx="58643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184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1502" y="1905000"/>
            <a:ext cx="5715000" cy="2591713"/>
          </a:xfrm>
        </p:spPr>
        <p:txBody>
          <a:bodyPr>
            <a:normAutofit lnSpcReduction="10000"/>
          </a:bodyPr>
          <a:lstStyle/>
          <a:p>
            <a:pPr marL="0" indent="0">
              <a:buNone/>
            </a:pPr>
            <a:r>
              <a:rPr lang="en-US" sz="2800" dirty="0"/>
              <a:t>“</a:t>
            </a:r>
            <a:r>
              <a:rPr lang="en-US" sz="2800" i="1" dirty="0"/>
              <a:t>All one can really leave one's children is what's inside their heads. Education, in other words, and not earthly </a:t>
            </a:r>
            <a:r>
              <a:rPr lang="en-US" sz="2800" i="1" dirty="0" smtClean="0"/>
              <a:t>possessions, </a:t>
            </a:r>
            <a:r>
              <a:rPr lang="en-US" sz="2800" i="1" dirty="0"/>
              <a:t>is the ultimate legacy, the only thing that cannot be taken away</a:t>
            </a:r>
            <a:r>
              <a:rPr lang="en-US" sz="2800" i="1" dirty="0" smtClean="0"/>
              <a:t>.” </a:t>
            </a:r>
          </a:p>
          <a:p>
            <a:pPr marL="0" indent="0">
              <a:buNone/>
            </a:pPr>
            <a:r>
              <a:rPr lang="en-US" sz="2400" dirty="0" smtClean="0"/>
              <a:t>		             ~ Werner Von Braun</a:t>
            </a:r>
            <a:endParaRPr lang="en-US" sz="2400" dirty="0"/>
          </a:p>
          <a:p>
            <a:pPr marL="0" indent="0">
              <a:buNone/>
            </a:pPr>
            <a:endParaRPr lang="en-US" dirty="0"/>
          </a:p>
        </p:txBody>
      </p:sp>
      <p:pic>
        <p:nvPicPr>
          <p:cNvPr id="18434" name="Picture 2" descr="http://www.enterprisemission.com/VB-TIM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015970">
            <a:off x="430425" y="1561187"/>
            <a:ext cx="254115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63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cotom.wildapricot.org/Resources/Pictures/2014%20FF/7th%20logo-page-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82" t="6457" r="9003" b="8251"/>
          <a:stretch/>
        </p:blipFill>
        <p:spPr bwMode="auto">
          <a:xfrm>
            <a:off x="2050025" y="380999"/>
            <a:ext cx="4881927" cy="39279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011" y="4114800"/>
            <a:ext cx="9144000" cy="1384995"/>
          </a:xfrm>
          <a:prstGeom prst="rect">
            <a:avLst/>
          </a:prstGeom>
          <a:noFill/>
        </p:spPr>
        <p:txBody>
          <a:bodyPr wrap="square" rtlCol="0">
            <a:spAutoFit/>
          </a:bodyPr>
          <a:lstStyle/>
          <a:p>
            <a:pPr algn="ctr"/>
            <a:r>
              <a:rPr lang="en-US" sz="2800" b="1" dirty="0" smtClean="0">
                <a:solidFill>
                  <a:schemeClr val="bg2">
                    <a:lumMod val="75000"/>
                  </a:schemeClr>
                </a:solidFill>
                <a:effectLst>
                  <a:innerShdw blurRad="63500" dist="50800" dir="135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Putting Alabama’s Plan 2020 to Work</a:t>
            </a:r>
          </a:p>
          <a:p>
            <a:pPr algn="ctr"/>
            <a:r>
              <a:rPr lang="en-US" sz="2800" b="1" dirty="0" smtClean="0">
                <a:solidFill>
                  <a:schemeClr val="bg2">
                    <a:lumMod val="75000"/>
                  </a:schemeClr>
                </a:solidFill>
                <a:effectLst>
                  <a:innerShdw blurRad="63500" dist="50800" dir="135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in a </a:t>
            </a:r>
            <a:r>
              <a:rPr lang="en-US" sz="2800" b="1" dirty="0" smtClean="0">
                <a:solidFill>
                  <a:srgbClr val="207F99"/>
                </a:solidFill>
                <a:effectLst>
                  <a:innerShdw blurRad="63500" dist="50800" dir="135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Positive</a:t>
            </a:r>
            <a:r>
              <a:rPr lang="en-US" sz="2800" b="1" dirty="0" smtClean="0">
                <a:solidFill>
                  <a:schemeClr val="bg2">
                    <a:lumMod val="75000"/>
                  </a:schemeClr>
                </a:solidFill>
                <a:effectLst>
                  <a:innerShdw blurRad="63500" dist="50800" dir="135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 Manner with </a:t>
            </a:r>
            <a:r>
              <a:rPr lang="en-US" sz="2800" b="1" dirty="0" smtClean="0">
                <a:solidFill>
                  <a:srgbClr val="207F99"/>
                </a:solidFill>
                <a:effectLst>
                  <a:innerShdw blurRad="63500" dist="50800" dir="135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Positive</a:t>
            </a:r>
            <a:r>
              <a:rPr lang="en-US" sz="2800" b="1" dirty="0" smtClean="0">
                <a:solidFill>
                  <a:schemeClr val="bg2">
                    <a:lumMod val="75000"/>
                  </a:schemeClr>
                </a:solidFill>
                <a:effectLst>
                  <a:innerShdw blurRad="63500" dist="50800" dir="135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 Results:</a:t>
            </a:r>
          </a:p>
          <a:p>
            <a:pPr algn="ctr"/>
            <a:r>
              <a:rPr lang="en-US" sz="2800" b="1" dirty="0" smtClean="0">
                <a:solidFill>
                  <a:schemeClr val="bg2">
                    <a:lumMod val="75000"/>
                  </a:schemeClr>
                </a:solidFill>
                <a:effectLst>
                  <a:innerShdw blurRad="63500" dist="50800" dir="135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Teachers &amp; Politicians Unite!</a:t>
            </a:r>
            <a:endParaRPr lang="en-US" sz="2800" b="1" dirty="0">
              <a:solidFill>
                <a:schemeClr val="bg2">
                  <a:lumMod val="75000"/>
                </a:schemeClr>
              </a:solidFill>
              <a:effectLst>
                <a:innerShdw blurRad="63500" dist="50800" dir="135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152400" y="5715000"/>
            <a:ext cx="4648200" cy="923330"/>
          </a:xfrm>
          <a:prstGeom prst="rect">
            <a:avLst/>
          </a:prstGeom>
          <a:noFill/>
        </p:spPr>
        <p:txBody>
          <a:bodyPr wrap="square" rtlCol="0">
            <a:spAutoFit/>
          </a:bodyPr>
          <a:lstStyle/>
          <a:p>
            <a:pPr algn="ctr"/>
            <a:r>
              <a:rPr lang="en-US" dirty="0">
                <a:solidFill>
                  <a:srgbClr val="207F99"/>
                </a:solidFill>
                <a:latin typeface="Verdana" panose="020B0604030504040204" pitchFamily="34" charset="0"/>
                <a:ea typeface="Verdana" panose="020B0604030504040204" pitchFamily="34" charset="0"/>
                <a:cs typeface="Verdana" panose="020B0604030504040204" pitchFamily="34" charset="0"/>
              </a:rPr>
              <a:t>Mary Scott </a:t>
            </a:r>
            <a:r>
              <a:rPr lang="en-US" dirty="0" smtClean="0">
                <a:solidFill>
                  <a:srgbClr val="207F99"/>
                </a:solidFill>
                <a:latin typeface="Verdana" panose="020B0604030504040204" pitchFamily="34" charset="0"/>
                <a:ea typeface="Verdana" panose="020B0604030504040204" pitchFamily="34" charset="0"/>
                <a:cs typeface="Verdana" panose="020B0604030504040204" pitchFamily="34" charset="0"/>
              </a:rPr>
              <a:t>Hunter</a:t>
            </a:r>
          </a:p>
          <a:p>
            <a:pPr algn="ctr"/>
            <a:r>
              <a:rPr lang="en-US" dirty="0" smtClean="0">
                <a:solidFill>
                  <a:srgbClr val="207F99"/>
                </a:solidFill>
                <a:latin typeface="Verdana" panose="020B0604030504040204" pitchFamily="34" charset="0"/>
                <a:ea typeface="Verdana" panose="020B0604030504040204" pitchFamily="34" charset="0"/>
                <a:cs typeface="Verdana" panose="020B0604030504040204" pitchFamily="34" charset="0"/>
              </a:rPr>
              <a:t>Alabama </a:t>
            </a:r>
            <a:r>
              <a:rPr lang="en-US" dirty="0">
                <a:solidFill>
                  <a:srgbClr val="207F99"/>
                </a:solidFill>
                <a:latin typeface="Verdana" panose="020B0604030504040204" pitchFamily="34" charset="0"/>
                <a:ea typeface="Verdana" panose="020B0604030504040204" pitchFamily="34" charset="0"/>
                <a:cs typeface="Verdana" panose="020B0604030504040204" pitchFamily="34" charset="0"/>
              </a:rPr>
              <a:t>State Board of Education</a:t>
            </a:r>
          </a:p>
          <a:p>
            <a:pPr algn="ctr"/>
            <a:r>
              <a:rPr lang="en-US" dirty="0" smtClean="0">
                <a:solidFill>
                  <a:srgbClr val="207F99"/>
                </a:solidFill>
                <a:latin typeface="Verdana" panose="020B0604030504040204" pitchFamily="34" charset="0"/>
                <a:ea typeface="Verdana" panose="020B0604030504040204" pitchFamily="34" charset="0"/>
                <a:cs typeface="Verdana" panose="020B0604030504040204" pitchFamily="34" charset="0"/>
              </a:rPr>
              <a:t>www.maryscotthunter.com</a:t>
            </a:r>
            <a:endParaRPr lang="en-US" dirty="0">
              <a:solidFill>
                <a:srgbClr val="207F99"/>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4876800" y="5701123"/>
            <a:ext cx="4186189" cy="923330"/>
          </a:xfrm>
          <a:prstGeom prst="rect">
            <a:avLst/>
          </a:prstGeom>
          <a:noFill/>
        </p:spPr>
        <p:txBody>
          <a:bodyPr wrap="square" rtlCol="0">
            <a:spAutoFit/>
          </a:bodyPr>
          <a:lstStyle/>
          <a:p>
            <a:pPr algn="ctr"/>
            <a:r>
              <a:rPr lang="en-US" dirty="0" smtClean="0">
                <a:solidFill>
                  <a:srgbClr val="207F99"/>
                </a:solidFill>
                <a:latin typeface="Verdana" panose="020B0604030504040204" pitchFamily="34" charset="0"/>
                <a:ea typeface="Verdana" panose="020B0604030504040204" pitchFamily="34" charset="0"/>
                <a:cs typeface="Verdana" panose="020B0604030504040204" pitchFamily="34" charset="0"/>
              </a:rPr>
              <a:t>Suzanne </a:t>
            </a:r>
            <a:r>
              <a:rPr lang="en-US" dirty="0" err="1" smtClean="0">
                <a:solidFill>
                  <a:srgbClr val="207F99"/>
                </a:solidFill>
                <a:latin typeface="Verdana" panose="020B0604030504040204" pitchFamily="34" charset="0"/>
                <a:ea typeface="Verdana" panose="020B0604030504040204" pitchFamily="34" charset="0"/>
                <a:cs typeface="Verdana" panose="020B0604030504040204" pitchFamily="34" charset="0"/>
              </a:rPr>
              <a:t>Culbreth</a:t>
            </a:r>
            <a:endParaRPr lang="en-US" dirty="0" smtClean="0">
              <a:solidFill>
                <a:srgbClr val="207F99"/>
              </a:solidFill>
              <a:latin typeface="Verdana" panose="020B0604030504040204" pitchFamily="34" charset="0"/>
              <a:ea typeface="Verdana" panose="020B0604030504040204" pitchFamily="34" charset="0"/>
              <a:cs typeface="Verdana" panose="020B0604030504040204" pitchFamily="34" charset="0"/>
            </a:endParaRPr>
          </a:p>
          <a:p>
            <a:pPr algn="ctr"/>
            <a:r>
              <a:rPr lang="en-US" dirty="0" smtClean="0">
                <a:solidFill>
                  <a:srgbClr val="207F99"/>
                </a:solidFill>
                <a:latin typeface="Verdana" panose="020B0604030504040204" pitchFamily="34" charset="0"/>
                <a:ea typeface="Verdana" panose="020B0604030504040204" pitchFamily="34" charset="0"/>
                <a:cs typeface="Verdana" panose="020B0604030504040204" pitchFamily="34" charset="0"/>
              </a:rPr>
              <a:t>2013 Alabama Teacher of the Year</a:t>
            </a:r>
          </a:p>
          <a:p>
            <a:pPr algn="ctr"/>
            <a:r>
              <a:rPr lang="en-US" dirty="0" smtClean="0">
                <a:solidFill>
                  <a:srgbClr val="207F99"/>
                </a:solidFill>
                <a:latin typeface="Verdana" panose="020B0604030504040204" pitchFamily="34" charset="0"/>
                <a:ea typeface="Verdana" panose="020B0604030504040204" pitchFamily="34" charset="0"/>
                <a:cs typeface="Verdana" panose="020B0604030504040204" pitchFamily="34" charset="0"/>
              </a:rPr>
              <a:t>sbcteach30@gmail.com</a:t>
            </a:r>
            <a:endParaRPr lang="en-US" dirty="0">
              <a:solidFill>
                <a:srgbClr val="207F99"/>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1" name="Group 10"/>
          <p:cNvGrpSpPr/>
          <p:nvPr/>
        </p:nvGrpSpPr>
        <p:grpSpPr>
          <a:xfrm>
            <a:off x="3438525" y="-469430"/>
            <a:ext cx="2482335" cy="5478423"/>
            <a:chOff x="3438525" y="-469430"/>
            <a:chExt cx="2482335" cy="5478423"/>
          </a:xfrm>
        </p:grpSpPr>
        <p:sp>
          <p:nvSpPr>
            <p:cNvPr id="10" name="Oval 9"/>
            <p:cNvSpPr/>
            <p:nvPr/>
          </p:nvSpPr>
          <p:spPr>
            <a:xfrm>
              <a:off x="3970401" y="2857500"/>
              <a:ext cx="1054227" cy="1012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438525" y="-469430"/>
              <a:ext cx="2482335" cy="5478423"/>
              <a:chOff x="2962275" y="-180976"/>
              <a:chExt cx="2482335" cy="5478423"/>
            </a:xfrm>
          </p:grpSpPr>
          <p:sp>
            <p:nvSpPr>
              <p:cNvPr id="8" name="TextBox 7"/>
              <p:cNvSpPr txBox="1"/>
              <p:nvPr/>
            </p:nvSpPr>
            <p:spPr>
              <a:xfrm>
                <a:off x="2962275" y="-180976"/>
                <a:ext cx="2482335" cy="5478423"/>
              </a:xfrm>
              <a:prstGeom prst="rect">
                <a:avLst/>
              </a:prstGeom>
              <a:noFill/>
            </p:spPr>
            <p:txBody>
              <a:bodyPr wrap="square" rtlCol="0">
                <a:spAutoFit/>
              </a:bodyPr>
              <a:lstStyle/>
              <a:p>
                <a:r>
                  <a:rPr lang="en-US" sz="35000" dirty="0" smtClean="0">
                    <a:solidFill>
                      <a:schemeClr val="bg1"/>
                    </a:solidFill>
                    <a:latin typeface="Cooper Black" panose="0208090404030B020404" pitchFamily="18" charset="0"/>
                  </a:rPr>
                  <a:t>?</a:t>
                </a:r>
                <a:endParaRPr lang="en-US" sz="35000" dirty="0">
                  <a:solidFill>
                    <a:schemeClr val="bg1"/>
                  </a:solidFill>
                  <a:latin typeface="Cooper Black" panose="0208090404030B020404" pitchFamily="18" charset="0"/>
                </a:endParaRPr>
              </a:p>
            </p:txBody>
          </p:sp>
          <p:pic>
            <p:nvPicPr>
              <p:cNvPr id="3074" name="Picture 2" descr="http://www.insites-consulting.com/wp-content/uploads/2013/10/Question.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1095375"/>
                <a:ext cx="2137030" cy="3110819"/>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23168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ulbreths\Documents\ACTM Keynote\Understanding Math.png">
            <a:hlinkClick r:id="rId3"/>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751726" y="978758"/>
            <a:ext cx="3955856" cy="492719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22209">
            <a:off x="293108" y="1927222"/>
            <a:ext cx="3989142" cy="272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20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lipartbest.com/cliparts/ecM/Rg7/ecMRg75c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636626"/>
            <a:ext cx="1571625" cy="26749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4038600"/>
            <a:ext cx="8001000" cy="1938992"/>
          </a:xfrm>
          <a:prstGeom prst="rect">
            <a:avLst/>
          </a:prstGeom>
          <a:noFill/>
        </p:spPr>
        <p:txBody>
          <a:bodyPr wrap="square" rtlCol="0">
            <a:spAutoFit/>
          </a:bodyPr>
          <a:lstStyle/>
          <a:p>
            <a:r>
              <a:rPr lang="en-US" sz="2400" dirty="0" smtClean="0"/>
              <a:t>“</a:t>
            </a:r>
            <a:r>
              <a:rPr lang="en-US" sz="2400" i="1" dirty="0" smtClean="0"/>
              <a:t>65% of class should be student-to-student interaction….</a:t>
            </a:r>
          </a:p>
          <a:p>
            <a:r>
              <a:rPr lang="en-US" sz="2400" i="1" dirty="0" smtClean="0"/>
              <a:t>research has proven that communication is vital to student learning.  Knowing that this is true, classrooms should be arranged in groups of four and not in rows</a:t>
            </a:r>
            <a:r>
              <a:rPr lang="en-US" sz="2400" dirty="0" smtClean="0"/>
              <a:t>.”</a:t>
            </a:r>
          </a:p>
          <a:p>
            <a:r>
              <a:rPr lang="en-US" sz="2400" dirty="0"/>
              <a:t>	</a:t>
            </a:r>
            <a:r>
              <a:rPr lang="en-US" sz="2400" dirty="0" smtClean="0"/>
              <a:t>				                    Tim </a:t>
            </a:r>
            <a:r>
              <a:rPr lang="en-US" sz="2400" dirty="0" err="1" smtClean="0"/>
              <a:t>Kanold</a:t>
            </a:r>
            <a:endParaRPr lang="en-US" sz="2400" dirty="0"/>
          </a:p>
        </p:txBody>
      </p:sp>
      <p:pic>
        <p:nvPicPr>
          <p:cNvPr id="1030" name="Picture 6" descr="http://www.econedlink.org/lessons/images_lessons/351_percent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952" y="498426"/>
            <a:ext cx="1850448" cy="293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58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p>
            <a:pPr algn="r"/>
            <a:r>
              <a:rPr lang="en-US" b="1" dirty="0" smtClean="0">
                <a:solidFill>
                  <a:schemeClr val="tx1">
                    <a:lumMod val="95000"/>
                    <a:lumOff val="5000"/>
                  </a:schemeClr>
                </a:solidFill>
              </a:rPr>
              <a:t>Examine The Disconnect</a:t>
            </a:r>
            <a:endParaRPr lang="en-US" b="1" dirty="0">
              <a:solidFill>
                <a:schemeClr val="tx1">
                  <a:lumMod val="95000"/>
                  <a:lumOff val="5000"/>
                </a:schemeClr>
              </a:solidFill>
            </a:endParaRPr>
          </a:p>
        </p:txBody>
      </p:sp>
      <p:sp>
        <p:nvSpPr>
          <p:cNvPr id="4" name="Content Placeholder 3"/>
          <p:cNvSpPr>
            <a:spLocks noGrp="1"/>
          </p:cNvSpPr>
          <p:nvPr>
            <p:ph sz="half" idx="2"/>
          </p:nvPr>
        </p:nvSpPr>
        <p:spPr>
          <a:xfrm>
            <a:off x="838200" y="2982912"/>
            <a:ext cx="3659188" cy="3570288"/>
          </a:xfrm>
        </p:spPr>
        <p:txBody>
          <a:bodyPr/>
          <a:lstStyle/>
          <a:p>
            <a:pPr marL="0" indent="0">
              <a:buNone/>
            </a:pPr>
            <a:endParaRPr lang="en-US" dirty="0" smtClean="0"/>
          </a:p>
          <a:p>
            <a:pPr marL="0" indent="0">
              <a:buNone/>
            </a:pPr>
            <a:r>
              <a:rPr lang="en-US" sz="3200" dirty="0" smtClean="0"/>
              <a:t>Language	     97%</a:t>
            </a:r>
          </a:p>
          <a:p>
            <a:pPr marL="0" indent="0">
              <a:buNone/>
            </a:pPr>
            <a:r>
              <a:rPr lang="en-US" sz="3200" b="1" dirty="0" smtClean="0">
                <a:solidFill>
                  <a:srgbClr val="FF0000"/>
                </a:solidFill>
              </a:rPr>
              <a:t>Math		     97%</a:t>
            </a:r>
          </a:p>
          <a:p>
            <a:pPr marL="0" indent="0">
              <a:buNone/>
            </a:pPr>
            <a:r>
              <a:rPr lang="en-US" sz="3200" dirty="0" smtClean="0"/>
              <a:t>Reading	     97%</a:t>
            </a:r>
          </a:p>
          <a:p>
            <a:pPr marL="0" indent="0">
              <a:buNone/>
            </a:pPr>
            <a:r>
              <a:rPr lang="en-US" sz="3200" dirty="0" smtClean="0"/>
              <a:t>Science	     97%</a:t>
            </a:r>
          </a:p>
          <a:p>
            <a:pPr marL="0" indent="0">
              <a:buNone/>
            </a:pPr>
            <a:r>
              <a:rPr lang="en-US" sz="3200" dirty="0" smtClean="0"/>
              <a:t>Social Studies  97%</a:t>
            </a:r>
            <a:endParaRPr lang="en-US" sz="3200" dirty="0"/>
          </a:p>
        </p:txBody>
      </p:sp>
      <p:sp>
        <p:nvSpPr>
          <p:cNvPr id="6" name="Content Placeholder 5"/>
          <p:cNvSpPr>
            <a:spLocks noGrp="1"/>
          </p:cNvSpPr>
          <p:nvPr>
            <p:ph sz="quarter" idx="4"/>
          </p:nvPr>
        </p:nvSpPr>
        <p:spPr>
          <a:xfrm>
            <a:off x="4343400" y="3440112"/>
            <a:ext cx="4651375" cy="3265488"/>
          </a:xfrm>
        </p:spPr>
        <p:txBody>
          <a:bodyPr>
            <a:noAutofit/>
          </a:bodyPr>
          <a:lstStyle/>
          <a:p>
            <a:pPr marL="0" indent="0">
              <a:buNone/>
            </a:pPr>
            <a:r>
              <a:rPr lang="en-US" sz="3200" dirty="0" smtClean="0"/>
              <a:t>	English(18)	</a:t>
            </a:r>
            <a:r>
              <a:rPr lang="en-US" sz="3200" dirty="0"/>
              <a:t>	</a:t>
            </a:r>
            <a:r>
              <a:rPr lang="en-US" sz="3200" dirty="0" smtClean="0"/>
              <a:t>66%</a:t>
            </a:r>
          </a:p>
          <a:p>
            <a:pPr marL="0" indent="0">
              <a:buNone/>
            </a:pPr>
            <a:r>
              <a:rPr lang="en-US" sz="3200" dirty="0" smtClean="0"/>
              <a:t>	</a:t>
            </a:r>
            <a:r>
              <a:rPr lang="en-US" sz="3200" b="1" dirty="0" smtClean="0">
                <a:solidFill>
                  <a:srgbClr val="FF0000"/>
                </a:solidFill>
              </a:rPr>
              <a:t>Math(22)</a:t>
            </a:r>
            <a:r>
              <a:rPr lang="en-US" sz="3200" b="1" dirty="0">
                <a:solidFill>
                  <a:srgbClr val="FF0000"/>
                </a:solidFill>
              </a:rPr>
              <a:t>	</a:t>
            </a:r>
            <a:r>
              <a:rPr lang="en-US" sz="3200" b="1" dirty="0" smtClean="0">
                <a:solidFill>
                  <a:srgbClr val="FF0000"/>
                </a:solidFill>
              </a:rPr>
              <a:t>	31%</a:t>
            </a:r>
          </a:p>
          <a:p>
            <a:pPr marL="0" indent="0">
              <a:buNone/>
            </a:pPr>
            <a:r>
              <a:rPr lang="en-US" sz="3200" dirty="0" smtClean="0"/>
              <a:t>	Reading(22)</a:t>
            </a:r>
            <a:r>
              <a:rPr lang="en-US" sz="3200" dirty="0"/>
              <a:t>	</a:t>
            </a:r>
            <a:r>
              <a:rPr lang="en-US" sz="3200" dirty="0" smtClean="0"/>
              <a:t>41%</a:t>
            </a:r>
          </a:p>
          <a:p>
            <a:pPr marL="0" indent="0">
              <a:buNone/>
            </a:pPr>
            <a:r>
              <a:rPr lang="en-US" sz="3200" dirty="0" smtClean="0"/>
              <a:t>	Science(23)	30%</a:t>
            </a:r>
          </a:p>
          <a:p>
            <a:pPr marL="0" indent="0">
              <a:buNone/>
            </a:pPr>
            <a:r>
              <a:rPr lang="en-US" sz="3200" dirty="0" smtClean="0"/>
              <a:t>	All Four	</a:t>
            </a:r>
            <a:r>
              <a:rPr lang="en-US" sz="3200" dirty="0"/>
              <a:t> </a:t>
            </a:r>
            <a:r>
              <a:rPr lang="en-US" sz="3200" dirty="0" smtClean="0"/>
              <a:t>    	20%</a:t>
            </a:r>
            <a:endParaRPr lang="en-US" sz="3200" dirty="0"/>
          </a:p>
        </p:txBody>
      </p:sp>
      <p:pic>
        <p:nvPicPr>
          <p:cNvPr id="4098" name="Picture 2" descr="http://missourieducationwatchdog.com/wp-content/uploads/2014/05/AC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526916"/>
            <a:ext cx="2930489" cy="75793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mcaworship.com/storage/Why.jpg?__SQUARESPACE_CACHEVERSION=13910237264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57869">
            <a:off x="143585" y="218166"/>
            <a:ext cx="2597906" cy="23289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mages.pcmac.org/SiSFiles/Schools/AL/MontgomeryPublic/DavisHigh/Uploads/News/%7B2C7506EE-997B-4174-8E50-1769E014BCB2%7D_Loa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336480"/>
            <a:ext cx="1066800" cy="113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322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5410200" cy="6019800"/>
          </a:xfrm>
        </p:spPr>
        <p:txBody>
          <a:bodyPr>
            <a:noAutofit/>
          </a:bodyPr>
          <a:lstStyle/>
          <a:p>
            <a:pPr marL="0" indent="0">
              <a:buNone/>
            </a:pPr>
            <a:r>
              <a:rPr lang="en-US" sz="2800" dirty="0"/>
              <a:t>Of the roughly 86% of Alabama’s 2012 high school graduates who took the ACT, only 18% met all four college readiness benchmarks in English, Reading, Mathematics, and Science. </a:t>
            </a:r>
            <a:endParaRPr lang="en-US" sz="28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r>
              <a:rPr lang="en-US" sz="1100" dirty="0" smtClean="0"/>
              <a:t>ACT</a:t>
            </a:r>
            <a:r>
              <a:rPr lang="en-US" sz="1100" dirty="0"/>
              <a:t>, Inc. </a:t>
            </a:r>
            <a:r>
              <a:rPr lang="en-US" sz="1100" i="1" dirty="0"/>
              <a:t>The Condition of College and Career Readiness 2012: Alabama</a:t>
            </a:r>
            <a:r>
              <a:rPr lang="en-US" sz="1100" dirty="0"/>
              <a:t>, available at </a:t>
            </a:r>
            <a:r>
              <a:rPr lang="en-US" sz="1100" u="sng" dirty="0">
                <a:hlinkClick r:id="rId3"/>
              </a:rPr>
              <a:t>http://www.act.org/newsroom/data/2012/states/pdf/Alabama.pdf</a:t>
            </a:r>
            <a:r>
              <a:rPr lang="en-US" sz="1100" dirty="0"/>
              <a:t> (2012).</a:t>
            </a:r>
          </a:p>
          <a:p>
            <a:endParaRPr lang="en-US" sz="3600" dirty="0"/>
          </a:p>
        </p:txBody>
      </p:sp>
      <p:graphicFrame>
        <p:nvGraphicFramePr>
          <p:cNvPr id="5" name="Chart 4"/>
          <p:cNvGraphicFramePr/>
          <p:nvPr>
            <p:extLst>
              <p:ext uri="{D42A27DB-BD31-4B8C-83A1-F6EECF244321}">
                <p14:modId xmlns:p14="http://schemas.microsoft.com/office/powerpoint/2010/main" val="3387477941"/>
              </p:ext>
            </p:extLst>
          </p:nvPr>
        </p:nvGraphicFramePr>
        <p:xfrm>
          <a:off x="2819400" y="3048000"/>
          <a:ext cx="5791200" cy="2870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8553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i="1" dirty="0" smtClean="0"/>
              <a:t>College Readiness</a:t>
            </a:r>
            <a:endParaRPr lang="en-US"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704870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019800" y="1371600"/>
            <a:ext cx="2514600"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Only 25% of graduating High School students were ready for college in all four areas.  In Alabama, only 18% were completely ready.</a:t>
            </a:r>
            <a:endParaRPr lang="en-US" dirty="0"/>
          </a:p>
        </p:txBody>
      </p:sp>
    </p:spTree>
    <p:extLst>
      <p:ext uri="{BB962C8B-B14F-4D97-AF65-F5344CB8AC3E}">
        <p14:creationId xmlns:p14="http://schemas.microsoft.com/office/powerpoint/2010/main" val="3449415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http://www.businessandeducation.org/sites/default/files/userfiles/remediation-costs_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66" y="381001"/>
            <a:ext cx="490213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57410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pbs.twimg.com/profile_images/440887180886409216/xNEqh8Px.jpeg"/>
          <p:cNvPicPr>
            <a:picLocks noChangeAspect="1" noChangeArrowheads="1"/>
          </p:cNvPicPr>
          <p:nvPr/>
        </p:nvPicPr>
        <p:blipFill>
          <a:blip r:embed="rId3" cstate="print">
            <a:clrChange>
              <a:clrFrom>
                <a:srgbClr val="FFFDDB"/>
              </a:clrFrom>
              <a:clrTo>
                <a:srgbClr val="FFFDDB">
                  <a:alpha val="0"/>
                </a:srgbClr>
              </a:clrTo>
            </a:clrChang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57600" y="15875"/>
            <a:ext cx="1431925" cy="1431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 y="228601"/>
            <a:ext cx="8915400" cy="1066799"/>
          </a:xfrm>
        </p:spPr>
        <p:txBody>
          <a:bodyPr>
            <a:normAutofit/>
          </a:bodyPr>
          <a:lstStyle/>
          <a:p>
            <a:r>
              <a:rPr lang="en-US" sz="4800" b="1" dirty="0"/>
              <a:t>Alabama State Board of Education</a:t>
            </a:r>
          </a:p>
        </p:txBody>
      </p:sp>
      <p:pic>
        <p:nvPicPr>
          <p:cNvPr id="4" name="Picture 3" descr="MP900439493.JPG"/>
          <p:cNvPicPr>
            <a:picLocks noChangeAspect="1"/>
          </p:cNvPicPr>
          <p:nvPr/>
        </p:nvPicPr>
        <p:blipFill>
          <a:blip r:embed="rId5" cstate="print"/>
          <a:stretch>
            <a:fillRect/>
          </a:stretch>
        </p:blipFill>
        <p:spPr>
          <a:xfrm>
            <a:off x="1371600" y="1447800"/>
            <a:ext cx="6400800" cy="3886200"/>
          </a:xfrm>
          <a:prstGeom prst="rect">
            <a:avLst/>
          </a:prstGeom>
        </p:spPr>
      </p:pic>
      <p:grpSp>
        <p:nvGrpSpPr>
          <p:cNvPr id="8" name="Group 7"/>
          <p:cNvGrpSpPr/>
          <p:nvPr/>
        </p:nvGrpSpPr>
        <p:grpSpPr>
          <a:xfrm>
            <a:off x="3379304" y="5486400"/>
            <a:ext cx="2054274" cy="1239079"/>
            <a:chOff x="3352799" y="5334000"/>
            <a:chExt cx="2054274" cy="1239079"/>
          </a:xfrm>
        </p:grpSpPr>
        <p:sp>
          <p:nvSpPr>
            <p:cNvPr id="6" name="Rectangle 5"/>
            <p:cNvSpPr/>
            <p:nvPr/>
          </p:nvSpPr>
          <p:spPr>
            <a:xfrm>
              <a:off x="3352799" y="5334000"/>
              <a:ext cx="2054273" cy="1239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 2020 Logo Image"/>
            <p:cNvPicPr>
              <a:picLocks noChangeAspect="1" noChangeArrowheads="1"/>
            </p:cNvPicPr>
            <p:nvPr/>
          </p:nvPicPr>
          <p:blipFill rotWithShape="1">
            <a:blip r:embed="rId6">
              <a:extLst>
                <a:ext uri="{28A0092B-C50C-407E-A947-70E740481C1C}">
                  <a14:useLocalDpi xmlns:a14="http://schemas.microsoft.com/office/drawing/2010/main" val="0"/>
                </a:ext>
              </a:extLst>
            </a:blip>
            <a:srcRect b="9524"/>
            <a:stretch/>
          </p:blipFill>
          <p:spPr bwMode="auto">
            <a:xfrm>
              <a:off x="3352800" y="5334001"/>
              <a:ext cx="2054273" cy="12390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9653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1501</TotalTime>
  <Words>929</Words>
  <Application>Microsoft Office PowerPoint</Application>
  <PresentationFormat>On-screen Show (4:3)</PresentationFormat>
  <Paragraphs>195</Paragraphs>
  <Slides>27</Slides>
  <Notes>27</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2_Office Theme</vt:lpstr>
      <vt:lpstr>3_Office Theme</vt:lpstr>
      <vt:lpstr>5_Office Theme</vt:lpstr>
      <vt:lpstr>6_Office Theme</vt:lpstr>
      <vt:lpstr>PowerPoint Presentation</vt:lpstr>
      <vt:lpstr>PowerPoint Presentation</vt:lpstr>
      <vt:lpstr>PowerPoint Presentation</vt:lpstr>
      <vt:lpstr>PowerPoint Presentation</vt:lpstr>
      <vt:lpstr>Examine The Disconnect</vt:lpstr>
      <vt:lpstr>PowerPoint Presentation</vt:lpstr>
      <vt:lpstr>College Readiness</vt:lpstr>
      <vt:lpstr>PowerPoint Presentation</vt:lpstr>
      <vt:lpstr>Alabama State Board of Education</vt:lpstr>
      <vt:lpstr>Our Vision</vt:lpstr>
      <vt:lpstr>PowerPoint Presentation</vt:lpstr>
      <vt:lpstr>Prepared Graduate Defined</vt:lpstr>
      <vt:lpstr>Alabama’s PLAN 2020 Priorities</vt:lpstr>
      <vt:lpstr>Alabama College and  Career Ready Standards</vt:lpstr>
      <vt:lpstr>PowerPoint Presentation</vt:lpstr>
      <vt:lpstr>PowerPoint Presentation</vt:lpstr>
      <vt:lpstr>Alabama  College and Career  Ready Standards</vt:lpstr>
      <vt:lpstr>Alabama College and  Career Ready Standards</vt:lpstr>
      <vt:lpstr>PowerPoint Presentation</vt:lpstr>
      <vt:lpstr>PowerPoint Presentation</vt:lpstr>
      <vt:lpstr>PowerPoint Presentation</vt:lpstr>
      <vt:lpstr>Proponents</vt:lpstr>
      <vt:lpstr>Proponents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and College Readiness in Alabama</dc:title>
  <dc:creator>Jon Shultz</dc:creator>
  <cp:lastModifiedBy>user</cp:lastModifiedBy>
  <cp:revision>134</cp:revision>
  <cp:lastPrinted>2014-10-23T15:33:55Z</cp:lastPrinted>
  <dcterms:created xsi:type="dcterms:W3CDTF">2013-08-11T18:20:45Z</dcterms:created>
  <dcterms:modified xsi:type="dcterms:W3CDTF">2014-10-23T21:49:53Z</dcterms:modified>
</cp:coreProperties>
</file>